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36"/>
  </p:notesMasterIdLst>
  <p:handoutMasterIdLst>
    <p:handoutMasterId r:id="rId37"/>
  </p:handoutMasterIdLst>
  <p:sldIdLst>
    <p:sldId id="384" r:id="rId6"/>
    <p:sldId id="326" r:id="rId7"/>
    <p:sldId id="418" r:id="rId8"/>
    <p:sldId id="272" r:id="rId9"/>
    <p:sldId id="328" r:id="rId10"/>
    <p:sldId id="435" r:id="rId11"/>
    <p:sldId id="430" r:id="rId12"/>
    <p:sldId id="438" r:id="rId13"/>
    <p:sldId id="436" r:id="rId14"/>
    <p:sldId id="439" r:id="rId15"/>
    <p:sldId id="431" r:id="rId16"/>
    <p:sldId id="426" r:id="rId17"/>
    <p:sldId id="424" r:id="rId18"/>
    <p:sldId id="273" r:id="rId19"/>
    <p:sldId id="275" r:id="rId20"/>
    <p:sldId id="276" r:id="rId21"/>
    <p:sldId id="277" r:id="rId22"/>
    <p:sldId id="419" r:id="rId23"/>
    <p:sldId id="421" r:id="rId24"/>
    <p:sldId id="269" r:id="rId25"/>
    <p:sldId id="258" r:id="rId26"/>
    <p:sldId id="422" r:id="rId27"/>
    <p:sldId id="444" r:id="rId28"/>
    <p:sldId id="429" r:id="rId29"/>
    <p:sldId id="442" r:id="rId30"/>
    <p:sldId id="434" r:id="rId31"/>
    <p:sldId id="440" r:id="rId32"/>
    <p:sldId id="427" r:id="rId33"/>
    <p:sldId id="441" r:id="rId34"/>
    <p:sldId id="417" r:id="rId35"/>
  </p:sldIdLst>
  <p:sldSz cx="9144000" cy="5143500" type="screen16x9"/>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346">
          <p15:clr>
            <a:srgbClr val="A4A3A4"/>
          </p15:clr>
        </p15:guide>
        <p15:guide id="3" orient="horz" pos="894">
          <p15:clr>
            <a:srgbClr val="A4A3A4"/>
          </p15:clr>
        </p15:guide>
        <p15:guide id="4" pos="539">
          <p15:clr>
            <a:srgbClr val="A4A3A4"/>
          </p15:clr>
        </p15:guide>
        <p15:guide id="5" pos="657">
          <p15:clr>
            <a:srgbClr val="A4A3A4"/>
          </p15:clr>
        </p15:guide>
        <p15:guide id="6" pos="884">
          <p15:clr>
            <a:srgbClr val="A4A3A4"/>
          </p15:clr>
        </p15:guide>
        <p15:guide id="7" pos="5476">
          <p15:clr>
            <a:srgbClr val="A4A3A4"/>
          </p15:clr>
        </p15:guide>
        <p15:guide id="8" pos="295">
          <p15:clr>
            <a:srgbClr val="A4A3A4"/>
          </p15:clr>
        </p15:guide>
        <p15:guide id="9" pos="551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CCFF"/>
    <a:srgbClr val="63B4EA"/>
    <a:srgbClr val="7F7F7F"/>
    <a:srgbClr val="FFCCFF"/>
    <a:srgbClr val="FFFF99"/>
    <a:srgbClr val="FFFFCC"/>
    <a:srgbClr val="3D5D72"/>
    <a:srgbClr val="6EB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EF222-DB20-42B9-A353-06D85FE64B89}" v="939" dt="2024-11-02T17:14:31.7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7" d="100"/>
          <a:sy n="157" d="100"/>
        </p:scale>
        <p:origin x="2395" y="91"/>
      </p:cViewPr>
      <p:guideLst>
        <p:guide orient="horz" pos="1620"/>
        <p:guide orient="horz" pos="2346"/>
        <p:guide orient="horz" pos="894"/>
        <p:guide pos="539"/>
        <p:guide pos="657"/>
        <p:guide pos="884"/>
        <p:guide pos="5476"/>
        <p:guide pos="295"/>
        <p:guide pos="551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225"/>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D0034-2649-4169-B46A-224A3060357D}" type="doc">
      <dgm:prSet loTypeId="urn:microsoft.com/office/officeart/2005/8/layout/pyramid1" loCatId="pyramid" qsTypeId="urn:microsoft.com/office/officeart/2005/8/quickstyle/3d4" qsCatId="3D" csTypeId="urn:microsoft.com/office/officeart/2005/8/colors/accent3_4" csCatId="accent3" phldr="1"/>
      <dgm:spPr/>
    </dgm:pt>
    <dgm:pt modelId="{48AAE9B9-89F6-46B5-A137-299A84D650CD}">
      <dgm:prSet phldrT="[Text]" custT="1"/>
      <dgm:spPr/>
      <dgm:t>
        <a:bodyPr/>
        <a:lstStyle/>
        <a:p>
          <a:r>
            <a:rPr lang="de-DE" sz="1800" dirty="0" err="1"/>
            <a:t>Selbstver</a:t>
          </a:r>
          <a:r>
            <a:rPr lang="de-DE" sz="1800" dirty="0"/>
            <a:t>-</a:t>
          </a:r>
        </a:p>
        <a:p>
          <a:r>
            <a:rPr lang="de-DE" sz="1800" dirty="0" err="1"/>
            <a:t>wirklichung</a:t>
          </a:r>
          <a:endParaRPr lang="de-DE" sz="1800" dirty="0"/>
        </a:p>
      </dgm:t>
    </dgm:pt>
    <dgm:pt modelId="{45199122-015A-42C2-ABC5-0185C4AEC71B}" type="parTrans" cxnId="{C6E74AD6-A137-42D1-8DE3-B7DC51DA15B7}">
      <dgm:prSet/>
      <dgm:spPr/>
      <dgm:t>
        <a:bodyPr/>
        <a:lstStyle/>
        <a:p>
          <a:endParaRPr lang="de-DE"/>
        </a:p>
      </dgm:t>
    </dgm:pt>
    <dgm:pt modelId="{2DF1520E-9010-44F4-A61B-E4CD55DA7789}" type="sibTrans" cxnId="{C6E74AD6-A137-42D1-8DE3-B7DC51DA15B7}">
      <dgm:prSet/>
      <dgm:spPr/>
      <dgm:t>
        <a:bodyPr/>
        <a:lstStyle/>
        <a:p>
          <a:endParaRPr lang="de-DE"/>
        </a:p>
      </dgm:t>
    </dgm:pt>
    <dgm:pt modelId="{E7BF93B5-3639-4F0B-8A96-D5CEF45DA4EE}">
      <dgm:prSet phldrT="[Text]" custT="1"/>
      <dgm:spPr/>
      <dgm:t>
        <a:bodyPr/>
        <a:lstStyle/>
        <a:p>
          <a:r>
            <a:rPr lang="de-DE" sz="1800" dirty="0"/>
            <a:t>Anerkennung</a:t>
          </a:r>
        </a:p>
      </dgm:t>
    </dgm:pt>
    <dgm:pt modelId="{A256B7E9-AB46-41D6-9073-CDBEA2DE25B8}" type="parTrans" cxnId="{24034B3F-7A33-4B13-B61A-A1E3CF6B8D2C}">
      <dgm:prSet/>
      <dgm:spPr/>
      <dgm:t>
        <a:bodyPr/>
        <a:lstStyle/>
        <a:p>
          <a:endParaRPr lang="de-DE"/>
        </a:p>
      </dgm:t>
    </dgm:pt>
    <dgm:pt modelId="{34C15799-D183-49D5-B1E0-004FF1990E3B}" type="sibTrans" cxnId="{24034B3F-7A33-4B13-B61A-A1E3CF6B8D2C}">
      <dgm:prSet/>
      <dgm:spPr/>
      <dgm:t>
        <a:bodyPr/>
        <a:lstStyle/>
        <a:p>
          <a:endParaRPr lang="de-DE"/>
        </a:p>
      </dgm:t>
    </dgm:pt>
    <dgm:pt modelId="{2609160F-1B2F-4577-9731-A484DDD9E8EB}">
      <dgm:prSet phldrT="[Text]" custT="1"/>
      <dgm:spPr/>
      <dgm:t>
        <a:bodyPr/>
        <a:lstStyle/>
        <a:p>
          <a:r>
            <a:rPr lang="de-DE" sz="1800" dirty="0"/>
            <a:t>Annahme</a:t>
          </a:r>
        </a:p>
      </dgm:t>
    </dgm:pt>
    <dgm:pt modelId="{D04E17F6-B694-48C2-9412-2599A9E5B099}" type="parTrans" cxnId="{1B7E8B12-331B-4807-9C3B-DD6489D0C4A9}">
      <dgm:prSet/>
      <dgm:spPr/>
      <dgm:t>
        <a:bodyPr/>
        <a:lstStyle/>
        <a:p>
          <a:endParaRPr lang="de-DE"/>
        </a:p>
      </dgm:t>
    </dgm:pt>
    <dgm:pt modelId="{5777E19E-466C-4AE3-A6F9-8B78581BEB4F}" type="sibTrans" cxnId="{1B7E8B12-331B-4807-9C3B-DD6489D0C4A9}">
      <dgm:prSet/>
      <dgm:spPr/>
      <dgm:t>
        <a:bodyPr/>
        <a:lstStyle/>
        <a:p>
          <a:endParaRPr lang="de-DE"/>
        </a:p>
      </dgm:t>
    </dgm:pt>
    <dgm:pt modelId="{A13D94CF-CC16-43E4-91B1-D01A98AA5352}">
      <dgm:prSet phldrT="[Text]" custT="1"/>
      <dgm:spPr/>
      <dgm:t>
        <a:bodyPr/>
        <a:lstStyle/>
        <a:p>
          <a:r>
            <a:rPr lang="de-DE" sz="1800" dirty="0"/>
            <a:t>Sicherheit</a:t>
          </a:r>
        </a:p>
      </dgm:t>
    </dgm:pt>
    <dgm:pt modelId="{04D3182F-61E4-43AF-8D9B-4ADDFD0BA41B}" type="parTrans" cxnId="{79E3EAC9-0EE0-4784-8416-88DA39619BFD}">
      <dgm:prSet/>
      <dgm:spPr/>
      <dgm:t>
        <a:bodyPr/>
        <a:lstStyle/>
        <a:p>
          <a:endParaRPr lang="de-DE"/>
        </a:p>
      </dgm:t>
    </dgm:pt>
    <dgm:pt modelId="{A41D6FF6-298E-44C2-8995-A57F05386893}" type="sibTrans" cxnId="{79E3EAC9-0EE0-4784-8416-88DA39619BFD}">
      <dgm:prSet/>
      <dgm:spPr/>
      <dgm:t>
        <a:bodyPr/>
        <a:lstStyle/>
        <a:p>
          <a:endParaRPr lang="de-DE"/>
        </a:p>
      </dgm:t>
    </dgm:pt>
    <dgm:pt modelId="{96FE2B3A-1DAC-40B5-998D-2753BB8AC053}">
      <dgm:prSet phldrT="[Text]" custT="1"/>
      <dgm:spPr/>
      <dgm:t>
        <a:bodyPr/>
        <a:lstStyle/>
        <a:p>
          <a:r>
            <a:rPr lang="de-DE" sz="1800" dirty="0"/>
            <a:t>Leben</a:t>
          </a:r>
        </a:p>
      </dgm:t>
    </dgm:pt>
    <dgm:pt modelId="{4F53B59D-4475-4EE0-9659-E8018955935F}" type="parTrans" cxnId="{47F1E65C-A51C-4FB3-AB3C-BD8A411D4ECB}">
      <dgm:prSet/>
      <dgm:spPr/>
      <dgm:t>
        <a:bodyPr/>
        <a:lstStyle/>
        <a:p>
          <a:endParaRPr lang="de-DE"/>
        </a:p>
      </dgm:t>
    </dgm:pt>
    <dgm:pt modelId="{5E88F57D-700D-436E-AB57-9C7F5934C7C8}" type="sibTrans" cxnId="{47F1E65C-A51C-4FB3-AB3C-BD8A411D4ECB}">
      <dgm:prSet/>
      <dgm:spPr/>
      <dgm:t>
        <a:bodyPr/>
        <a:lstStyle/>
        <a:p>
          <a:endParaRPr lang="de-DE"/>
        </a:p>
      </dgm:t>
    </dgm:pt>
    <dgm:pt modelId="{1F74E886-2133-4C02-B86E-C7D2F40F9617}" type="pres">
      <dgm:prSet presAssocID="{78ED0034-2649-4169-B46A-224A3060357D}" presName="Name0" presStyleCnt="0">
        <dgm:presLayoutVars>
          <dgm:dir/>
          <dgm:animLvl val="lvl"/>
          <dgm:resizeHandles val="exact"/>
        </dgm:presLayoutVars>
      </dgm:prSet>
      <dgm:spPr/>
    </dgm:pt>
    <dgm:pt modelId="{FE0FBF8E-90E2-46DB-BABA-BF044945B14F}" type="pres">
      <dgm:prSet presAssocID="{48AAE9B9-89F6-46B5-A137-299A84D650CD}" presName="Name8" presStyleCnt="0"/>
      <dgm:spPr/>
    </dgm:pt>
    <dgm:pt modelId="{77DBBE8A-AF71-4CA4-983B-34C6C8797982}" type="pres">
      <dgm:prSet presAssocID="{48AAE9B9-89F6-46B5-A137-299A84D650CD}" presName="level" presStyleLbl="node1" presStyleIdx="0" presStyleCnt="5" custScaleX="108696">
        <dgm:presLayoutVars>
          <dgm:chMax val="1"/>
          <dgm:bulletEnabled val="1"/>
        </dgm:presLayoutVars>
      </dgm:prSet>
      <dgm:spPr/>
    </dgm:pt>
    <dgm:pt modelId="{CE0AA05B-2F78-4528-8797-86512C38B01A}" type="pres">
      <dgm:prSet presAssocID="{48AAE9B9-89F6-46B5-A137-299A84D650CD}" presName="levelTx" presStyleLbl="revTx" presStyleIdx="0" presStyleCnt="0">
        <dgm:presLayoutVars>
          <dgm:chMax val="1"/>
          <dgm:bulletEnabled val="1"/>
        </dgm:presLayoutVars>
      </dgm:prSet>
      <dgm:spPr/>
    </dgm:pt>
    <dgm:pt modelId="{D0B459F4-8C49-44CE-B31C-9F3DB0273F34}" type="pres">
      <dgm:prSet presAssocID="{E7BF93B5-3639-4F0B-8A96-D5CEF45DA4EE}" presName="Name8" presStyleCnt="0"/>
      <dgm:spPr/>
    </dgm:pt>
    <dgm:pt modelId="{9BCB758A-C10B-4730-B47B-C3ACFD8F97AF}" type="pres">
      <dgm:prSet presAssocID="{E7BF93B5-3639-4F0B-8A96-D5CEF45DA4EE}" presName="level" presStyleLbl="node1" presStyleIdx="1" presStyleCnt="5">
        <dgm:presLayoutVars>
          <dgm:chMax val="1"/>
          <dgm:bulletEnabled val="1"/>
        </dgm:presLayoutVars>
      </dgm:prSet>
      <dgm:spPr/>
    </dgm:pt>
    <dgm:pt modelId="{0E394249-2AF8-4B13-BF14-9F7C3FD4BFF4}" type="pres">
      <dgm:prSet presAssocID="{E7BF93B5-3639-4F0B-8A96-D5CEF45DA4EE}" presName="levelTx" presStyleLbl="revTx" presStyleIdx="0" presStyleCnt="0">
        <dgm:presLayoutVars>
          <dgm:chMax val="1"/>
          <dgm:bulletEnabled val="1"/>
        </dgm:presLayoutVars>
      </dgm:prSet>
      <dgm:spPr/>
    </dgm:pt>
    <dgm:pt modelId="{B10D8E42-7F82-48C2-ADDF-7597E97215AC}" type="pres">
      <dgm:prSet presAssocID="{2609160F-1B2F-4577-9731-A484DDD9E8EB}" presName="Name8" presStyleCnt="0"/>
      <dgm:spPr/>
    </dgm:pt>
    <dgm:pt modelId="{5221BE56-7E7E-419A-948D-9AFB3146653A}" type="pres">
      <dgm:prSet presAssocID="{2609160F-1B2F-4577-9731-A484DDD9E8EB}" presName="level" presStyleLbl="node1" presStyleIdx="2" presStyleCnt="5">
        <dgm:presLayoutVars>
          <dgm:chMax val="1"/>
          <dgm:bulletEnabled val="1"/>
        </dgm:presLayoutVars>
      </dgm:prSet>
      <dgm:spPr/>
    </dgm:pt>
    <dgm:pt modelId="{B3AC0911-060C-4302-8D9B-D8D999B03791}" type="pres">
      <dgm:prSet presAssocID="{2609160F-1B2F-4577-9731-A484DDD9E8EB}" presName="levelTx" presStyleLbl="revTx" presStyleIdx="0" presStyleCnt="0">
        <dgm:presLayoutVars>
          <dgm:chMax val="1"/>
          <dgm:bulletEnabled val="1"/>
        </dgm:presLayoutVars>
      </dgm:prSet>
      <dgm:spPr/>
    </dgm:pt>
    <dgm:pt modelId="{624428A6-7869-436D-835E-45630D4820F2}" type="pres">
      <dgm:prSet presAssocID="{A13D94CF-CC16-43E4-91B1-D01A98AA5352}" presName="Name8" presStyleCnt="0"/>
      <dgm:spPr/>
    </dgm:pt>
    <dgm:pt modelId="{34BDBB08-EFC6-4B23-930B-B705A1DD8F57}" type="pres">
      <dgm:prSet presAssocID="{A13D94CF-CC16-43E4-91B1-D01A98AA5352}" presName="level" presStyleLbl="node1" presStyleIdx="3" presStyleCnt="5">
        <dgm:presLayoutVars>
          <dgm:chMax val="1"/>
          <dgm:bulletEnabled val="1"/>
        </dgm:presLayoutVars>
      </dgm:prSet>
      <dgm:spPr/>
    </dgm:pt>
    <dgm:pt modelId="{91D21308-6EB2-4024-955E-E97748E431EB}" type="pres">
      <dgm:prSet presAssocID="{A13D94CF-CC16-43E4-91B1-D01A98AA5352}" presName="levelTx" presStyleLbl="revTx" presStyleIdx="0" presStyleCnt="0">
        <dgm:presLayoutVars>
          <dgm:chMax val="1"/>
          <dgm:bulletEnabled val="1"/>
        </dgm:presLayoutVars>
      </dgm:prSet>
      <dgm:spPr/>
    </dgm:pt>
    <dgm:pt modelId="{2896C736-A93D-42A4-B628-DC806466CD7F}" type="pres">
      <dgm:prSet presAssocID="{96FE2B3A-1DAC-40B5-998D-2753BB8AC053}" presName="Name8" presStyleCnt="0"/>
      <dgm:spPr/>
    </dgm:pt>
    <dgm:pt modelId="{22C46C21-0960-4B30-A761-15258C48E009}" type="pres">
      <dgm:prSet presAssocID="{96FE2B3A-1DAC-40B5-998D-2753BB8AC053}" presName="level" presStyleLbl="node1" presStyleIdx="4" presStyleCnt="5">
        <dgm:presLayoutVars>
          <dgm:chMax val="1"/>
          <dgm:bulletEnabled val="1"/>
        </dgm:presLayoutVars>
      </dgm:prSet>
      <dgm:spPr/>
    </dgm:pt>
    <dgm:pt modelId="{9DE86D4F-A3F0-492E-9BD1-29F16AA534D9}" type="pres">
      <dgm:prSet presAssocID="{96FE2B3A-1DAC-40B5-998D-2753BB8AC053}" presName="levelTx" presStyleLbl="revTx" presStyleIdx="0" presStyleCnt="0">
        <dgm:presLayoutVars>
          <dgm:chMax val="1"/>
          <dgm:bulletEnabled val="1"/>
        </dgm:presLayoutVars>
      </dgm:prSet>
      <dgm:spPr/>
    </dgm:pt>
  </dgm:ptLst>
  <dgm:cxnLst>
    <dgm:cxn modelId="{1B7E8B12-331B-4807-9C3B-DD6489D0C4A9}" srcId="{78ED0034-2649-4169-B46A-224A3060357D}" destId="{2609160F-1B2F-4577-9731-A484DDD9E8EB}" srcOrd="2" destOrd="0" parTransId="{D04E17F6-B694-48C2-9412-2599A9E5B099}" sibTransId="{5777E19E-466C-4AE3-A6F9-8B78581BEB4F}"/>
    <dgm:cxn modelId="{4FCD4327-8F42-4A99-BA4A-8E4CBFF5753B}" type="presOf" srcId="{48AAE9B9-89F6-46B5-A137-299A84D650CD}" destId="{77DBBE8A-AF71-4CA4-983B-34C6C8797982}" srcOrd="0" destOrd="0" presId="urn:microsoft.com/office/officeart/2005/8/layout/pyramid1"/>
    <dgm:cxn modelId="{24034B3F-7A33-4B13-B61A-A1E3CF6B8D2C}" srcId="{78ED0034-2649-4169-B46A-224A3060357D}" destId="{E7BF93B5-3639-4F0B-8A96-D5CEF45DA4EE}" srcOrd="1" destOrd="0" parTransId="{A256B7E9-AB46-41D6-9073-CDBEA2DE25B8}" sibTransId="{34C15799-D183-49D5-B1E0-004FF1990E3B}"/>
    <dgm:cxn modelId="{47F1E65C-A51C-4FB3-AB3C-BD8A411D4ECB}" srcId="{78ED0034-2649-4169-B46A-224A3060357D}" destId="{96FE2B3A-1DAC-40B5-998D-2753BB8AC053}" srcOrd="4" destOrd="0" parTransId="{4F53B59D-4475-4EE0-9659-E8018955935F}" sibTransId="{5E88F57D-700D-436E-AB57-9C7F5934C7C8}"/>
    <dgm:cxn modelId="{CCC85F61-96E0-473A-9BBD-71A57F2D70D9}" type="presOf" srcId="{E7BF93B5-3639-4F0B-8A96-D5CEF45DA4EE}" destId="{0E394249-2AF8-4B13-BF14-9F7C3FD4BFF4}" srcOrd="1" destOrd="0" presId="urn:microsoft.com/office/officeart/2005/8/layout/pyramid1"/>
    <dgm:cxn modelId="{ABF6EA67-2361-483F-8EDA-FAE8D5F16577}" type="presOf" srcId="{2609160F-1B2F-4577-9731-A484DDD9E8EB}" destId="{B3AC0911-060C-4302-8D9B-D8D999B03791}" srcOrd="1" destOrd="0" presId="urn:microsoft.com/office/officeart/2005/8/layout/pyramid1"/>
    <dgm:cxn modelId="{A14BFF67-3301-4869-9264-37223046EE57}" type="presOf" srcId="{96FE2B3A-1DAC-40B5-998D-2753BB8AC053}" destId="{22C46C21-0960-4B30-A761-15258C48E009}" srcOrd="0" destOrd="0" presId="urn:microsoft.com/office/officeart/2005/8/layout/pyramid1"/>
    <dgm:cxn modelId="{3118AA4D-16F6-4B7C-B7B6-0D2835CFE1E5}" type="presOf" srcId="{78ED0034-2649-4169-B46A-224A3060357D}" destId="{1F74E886-2133-4C02-B86E-C7D2F40F9617}" srcOrd="0" destOrd="0" presId="urn:microsoft.com/office/officeart/2005/8/layout/pyramid1"/>
    <dgm:cxn modelId="{90C43D88-2082-4DE2-9151-4C28EABA8CDA}" type="presOf" srcId="{48AAE9B9-89F6-46B5-A137-299A84D650CD}" destId="{CE0AA05B-2F78-4528-8797-86512C38B01A}" srcOrd="1" destOrd="0" presId="urn:microsoft.com/office/officeart/2005/8/layout/pyramid1"/>
    <dgm:cxn modelId="{D32D12A0-2353-4B60-A35B-65BB0A06F7F8}" type="presOf" srcId="{96FE2B3A-1DAC-40B5-998D-2753BB8AC053}" destId="{9DE86D4F-A3F0-492E-9BD1-29F16AA534D9}" srcOrd="1" destOrd="0" presId="urn:microsoft.com/office/officeart/2005/8/layout/pyramid1"/>
    <dgm:cxn modelId="{424111BA-FFC3-4566-A42E-FC16EBA0E8DF}" type="presOf" srcId="{A13D94CF-CC16-43E4-91B1-D01A98AA5352}" destId="{91D21308-6EB2-4024-955E-E97748E431EB}" srcOrd="1" destOrd="0" presId="urn:microsoft.com/office/officeart/2005/8/layout/pyramid1"/>
    <dgm:cxn modelId="{79E3EAC9-0EE0-4784-8416-88DA39619BFD}" srcId="{78ED0034-2649-4169-B46A-224A3060357D}" destId="{A13D94CF-CC16-43E4-91B1-D01A98AA5352}" srcOrd="3" destOrd="0" parTransId="{04D3182F-61E4-43AF-8D9B-4ADDFD0BA41B}" sibTransId="{A41D6FF6-298E-44C2-8995-A57F05386893}"/>
    <dgm:cxn modelId="{484D46CA-144B-4EB9-A743-97A11E5645E3}" type="presOf" srcId="{2609160F-1B2F-4577-9731-A484DDD9E8EB}" destId="{5221BE56-7E7E-419A-948D-9AFB3146653A}" srcOrd="0" destOrd="0" presId="urn:microsoft.com/office/officeart/2005/8/layout/pyramid1"/>
    <dgm:cxn modelId="{C6E74AD6-A137-42D1-8DE3-B7DC51DA15B7}" srcId="{78ED0034-2649-4169-B46A-224A3060357D}" destId="{48AAE9B9-89F6-46B5-A137-299A84D650CD}" srcOrd="0" destOrd="0" parTransId="{45199122-015A-42C2-ABC5-0185C4AEC71B}" sibTransId="{2DF1520E-9010-44F4-A61B-E4CD55DA7789}"/>
    <dgm:cxn modelId="{36DA4AE0-CB78-46E4-A861-B11F8A2C302F}" type="presOf" srcId="{E7BF93B5-3639-4F0B-8A96-D5CEF45DA4EE}" destId="{9BCB758A-C10B-4730-B47B-C3ACFD8F97AF}" srcOrd="0" destOrd="0" presId="urn:microsoft.com/office/officeart/2005/8/layout/pyramid1"/>
    <dgm:cxn modelId="{E9CF88EB-E356-4850-93D7-3C0E8BE692B3}" type="presOf" srcId="{A13D94CF-CC16-43E4-91B1-D01A98AA5352}" destId="{34BDBB08-EFC6-4B23-930B-B705A1DD8F57}" srcOrd="0" destOrd="0" presId="urn:microsoft.com/office/officeart/2005/8/layout/pyramid1"/>
    <dgm:cxn modelId="{35964D5F-4986-4127-9418-282CC3F9D3E6}" type="presParOf" srcId="{1F74E886-2133-4C02-B86E-C7D2F40F9617}" destId="{FE0FBF8E-90E2-46DB-BABA-BF044945B14F}" srcOrd="0" destOrd="0" presId="urn:microsoft.com/office/officeart/2005/8/layout/pyramid1"/>
    <dgm:cxn modelId="{25185B8F-03A9-4C03-AA97-3200D81E3C49}" type="presParOf" srcId="{FE0FBF8E-90E2-46DB-BABA-BF044945B14F}" destId="{77DBBE8A-AF71-4CA4-983B-34C6C8797982}" srcOrd="0" destOrd="0" presId="urn:microsoft.com/office/officeart/2005/8/layout/pyramid1"/>
    <dgm:cxn modelId="{9357B9C8-12CF-4D6B-83CF-69935A235F18}" type="presParOf" srcId="{FE0FBF8E-90E2-46DB-BABA-BF044945B14F}" destId="{CE0AA05B-2F78-4528-8797-86512C38B01A}" srcOrd="1" destOrd="0" presId="urn:microsoft.com/office/officeart/2005/8/layout/pyramid1"/>
    <dgm:cxn modelId="{D0A5173D-D655-4232-920E-C0FA0F020580}" type="presParOf" srcId="{1F74E886-2133-4C02-B86E-C7D2F40F9617}" destId="{D0B459F4-8C49-44CE-B31C-9F3DB0273F34}" srcOrd="1" destOrd="0" presId="urn:microsoft.com/office/officeart/2005/8/layout/pyramid1"/>
    <dgm:cxn modelId="{FB62786D-9084-4132-AAAC-CF3B7105FFE0}" type="presParOf" srcId="{D0B459F4-8C49-44CE-B31C-9F3DB0273F34}" destId="{9BCB758A-C10B-4730-B47B-C3ACFD8F97AF}" srcOrd="0" destOrd="0" presId="urn:microsoft.com/office/officeart/2005/8/layout/pyramid1"/>
    <dgm:cxn modelId="{60C460A0-65DD-437E-BD99-E743EF1AEAC4}" type="presParOf" srcId="{D0B459F4-8C49-44CE-B31C-9F3DB0273F34}" destId="{0E394249-2AF8-4B13-BF14-9F7C3FD4BFF4}" srcOrd="1" destOrd="0" presId="urn:microsoft.com/office/officeart/2005/8/layout/pyramid1"/>
    <dgm:cxn modelId="{A0E2B02E-8681-42C7-86CB-35C9154AD694}" type="presParOf" srcId="{1F74E886-2133-4C02-B86E-C7D2F40F9617}" destId="{B10D8E42-7F82-48C2-ADDF-7597E97215AC}" srcOrd="2" destOrd="0" presId="urn:microsoft.com/office/officeart/2005/8/layout/pyramid1"/>
    <dgm:cxn modelId="{81D82EF1-8682-4C14-AE01-9A9F8A91B0DA}" type="presParOf" srcId="{B10D8E42-7F82-48C2-ADDF-7597E97215AC}" destId="{5221BE56-7E7E-419A-948D-9AFB3146653A}" srcOrd="0" destOrd="0" presId="urn:microsoft.com/office/officeart/2005/8/layout/pyramid1"/>
    <dgm:cxn modelId="{C7FD4E7B-A83D-47E3-AF82-F9581C57AF51}" type="presParOf" srcId="{B10D8E42-7F82-48C2-ADDF-7597E97215AC}" destId="{B3AC0911-060C-4302-8D9B-D8D999B03791}" srcOrd="1" destOrd="0" presId="urn:microsoft.com/office/officeart/2005/8/layout/pyramid1"/>
    <dgm:cxn modelId="{A1D44A6D-CB52-4BB9-9040-D92C6231D95D}" type="presParOf" srcId="{1F74E886-2133-4C02-B86E-C7D2F40F9617}" destId="{624428A6-7869-436D-835E-45630D4820F2}" srcOrd="3" destOrd="0" presId="urn:microsoft.com/office/officeart/2005/8/layout/pyramid1"/>
    <dgm:cxn modelId="{E67D00FB-AE2A-4492-B824-C22A9174D191}" type="presParOf" srcId="{624428A6-7869-436D-835E-45630D4820F2}" destId="{34BDBB08-EFC6-4B23-930B-B705A1DD8F57}" srcOrd="0" destOrd="0" presId="urn:microsoft.com/office/officeart/2005/8/layout/pyramid1"/>
    <dgm:cxn modelId="{1F250335-E58E-4236-9749-F406D353FC5F}" type="presParOf" srcId="{624428A6-7869-436D-835E-45630D4820F2}" destId="{91D21308-6EB2-4024-955E-E97748E431EB}" srcOrd="1" destOrd="0" presId="urn:microsoft.com/office/officeart/2005/8/layout/pyramid1"/>
    <dgm:cxn modelId="{E8DFB004-040E-4ED2-B87C-F613901A885A}" type="presParOf" srcId="{1F74E886-2133-4C02-B86E-C7D2F40F9617}" destId="{2896C736-A93D-42A4-B628-DC806466CD7F}" srcOrd="4" destOrd="0" presId="urn:microsoft.com/office/officeart/2005/8/layout/pyramid1"/>
    <dgm:cxn modelId="{48088EB1-41C6-4D1F-ADD1-7287B025CB5B}" type="presParOf" srcId="{2896C736-A93D-42A4-B628-DC806466CD7F}" destId="{22C46C21-0960-4B30-A761-15258C48E009}" srcOrd="0" destOrd="0" presId="urn:microsoft.com/office/officeart/2005/8/layout/pyramid1"/>
    <dgm:cxn modelId="{B6DA9053-F485-4A99-8192-483A67F0F5D7}" type="presParOf" srcId="{2896C736-A93D-42A4-B628-DC806466CD7F}" destId="{9DE86D4F-A3F0-492E-9BD1-29F16AA534D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D0034-2649-4169-B46A-224A3060357D}" type="doc">
      <dgm:prSet loTypeId="urn:microsoft.com/office/officeart/2005/8/layout/pyramid1" loCatId="pyramid" qsTypeId="urn:microsoft.com/office/officeart/2005/8/quickstyle/3d4" qsCatId="3D" csTypeId="urn:microsoft.com/office/officeart/2005/8/colors/accent3_4" csCatId="accent3" phldr="1"/>
      <dgm:spPr/>
    </dgm:pt>
    <dgm:pt modelId="{48AAE9B9-89F6-46B5-A137-299A84D650CD}">
      <dgm:prSet phldrT="[Text]" custT="1"/>
      <dgm:spPr/>
      <dgm:t>
        <a:bodyPr/>
        <a:lstStyle/>
        <a:p>
          <a:r>
            <a:rPr lang="de-DE" sz="1800" dirty="0" err="1"/>
            <a:t>Selbstver</a:t>
          </a:r>
          <a:r>
            <a:rPr lang="de-DE" sz="1800" dirty="0"/>
            <a:t>-</a:t>
          </a:r>
        </a:p>
        <a:p>
          <a:r>
            <a:rPr lang="de-DE" sz="1800" dirty="0" err="1"/>
            <a:t>wirklichung</a:t>
          </a:r>
          <a:endParaRPr lang="de-DE" sz="1800" dirty="0"/>
        </a:p>
      </dgm:t>
    </dgm:pt>
    <dgm:pt modelId="{45199122-015A-42C2-ABC5-0185C4AEC71B}" type="parTrans" cxnId="{C6E74AD6-A137-42D1-8DE3-B7DC51DA15B7}">
      <dgm:prSet/>
      <dgm:spPr/>
      <dgm:t>
        <a:bodyPr/>
        <a:lstStyle/>
        <a:p>
          <a:endParaRPr lang="de-DE"/>
        </a:p>
      </dgm:t>
    </dgm:pt>
    <dgm:pt modelId="{2DF1520E-9010-44F4-A61B-E4CD55DA7789}" type="sibTrans" cxnId="{C6E74AD6-A137-42D1-8DE3-B7DC51DA15B7}">
      <dgm:prSet/>
      <dgm:spPr/>
      <dgm:t>
        <a:bodyPr/>
        <a:lstStyle/>
        <a:p>
          <a:endParaRPr lang="de-DE"/>
        </a:p>
      </dgm:t>
    </dgm:pt>
    <dgm:pt modelId="{E7BF93B5-3639-4F0B-8A96-D5CEF45DA4EE}">
      <dgm:prSet phldrT="[Text]" custT="1"/>
      <dgm:spPr/>
      <dgm:t>
        <a:bodyPr/>
        <a:lstStyle/>
        <a:p>
          <a:r>
            <a:rPr lang="de-DE" sz="1800" dirty="0"/>
            <a:t>Anerkennung</a:t>
          </a:r>
        </a:p>
      </dgm:t>
    </dgm:pt>
    <dgm:pt modelId="{A256B7E9-AB46-41D6-9073-CDBEA2DE25B8}" type="parTrans" cxnId="{24034B3F-7A33-4B13-B61A-A1E3CF6B8D2C}">
      <dgm:prSet/>
      <dgm:spPr/>
      <dgm:t>
        <a:bodyPr/>
        <a:lstStyle/>
        <a:p>
          <a:endParaRPr lang="de-DE"/>
        </a:p>
      </dgm:t>
    </dgm:pt>
    <dgm:pt modelId="{34C15799-D183-49D5-B1E0-004FF1990E3B}" type="sibTrans" cxnId="{24034B3F-7A33-4B13-B61A-A1E3CF6B8D2C}">
      <dgm:prSet/>
      <dgm:spPr/>
      <dgm:t>
        <a:bodyPr/>
        <a:lstStyle/>
        <a:p>
          <a:endParaRPr lang="de-DE"/>
        </a:p>
      </dgm:t>
    </dgm:pt>
    <dgm:pt modelId="{2609160F-1B2F-4577-9731-A484DDD9E8EB}">
      <dgm:prSet phldrT="[Text]" custT="1"/>
      <dgm:spPr/>
      <dgm:t>
        <a:bodyPr/>
        <a:lstStyle/>
        <a:p>
          <a:r>
            <a:rPr lang="de-DE" sz="1800" dirty="0"/>
            <a:t>Annahme</a:t>
          </a:r>
        </a:p>
      </dgm:t>
    </dgm:pt>
    <dgm:pt modelId="{D04E17F6-B694-48C2-9412-2599A9E5B099}" type="parTrans" cxnId="{1B7E8B12-331B-4807-9C3B-DD6489D0C4A9}">
      <dgm:prSet/>
      <dgm:spPr/>
      <dgm:t>
        <a:bodyPr/>
        <a:lstStyle/>
        <a:p>
          <a:endParaRPr lang="de-DE"/>
        </a:p>
      </dgm:t>
    </dgm:pt>
    <dgm:pt modelId="{5777E19E-466C-4AE3-A6F9-8B78581BEB4F}" type="sibTrans" cxnId="{1B7E8B12-331B-4807-9C3B-DD6489D0C4A9}">
      <dgm:prSet/>
      <dgm:spPr/>
      <dgm:t>
        <a:bodyPr/>
        <a:lstStyle/>
        <a:p>
          <a:endParaRPr lang="de-DE"/>
        </a:p>
      </dgm:t>
    </dgm:pt>
    <dgm:pt modelId="{A13D94CF-CC16-43E4-91B1-D01A98AA5352}">
      <dgm:prSet phldrT="[Text]" custT="1"/>
      <dgm:spPr/>
      <dgm:t>
        <a:bodyPr/>
        <a:lstStyle/>
        <a:p>
          <a:r>
            <a:rPr lang="de-DE" sz="1800" dirty="0"/>
            <a:t>Sicherheit</a:t>
          </a:r>
        </a:p>
      </dgm:t>
    </dgm:pt>
    <dgm:pt modelId="{04D3182F-61E4-43AF-8D9B-4ADDFD0BA41B}" type="parTrans" cxnId="{79E3EAC9-0EE0-4784-8416-88DA39619BFD}">
      <dgm:prSet/>
      <dgm:spPr/>
      <dgm:t>
        <a:bodyPr/>
        <a:lstStyle/>
        <a:p>
          <a:endParaRPr lang="de-DE"/>
        </a:p>
      </dgm:t>
    </dgm:pt>
    <dgm:pt modelId="{A41D6FF6-298E-44C2-8995-A57F05386893}" type="sibTrans" cxnId="{79E3EAC9-0EE0-4784-8416-88DA39619BFD}">
      <dgm:prSet/>
      <dgm:spPr/>
      <dgm:t>
        <a:bodyPr/>
        <a:lstStyle/>
        <a:p>
          <a:endParaRPr lang="de-DE"/>
        </a:p>
      </dgm:t>
    </dgm:pt>
    <dgm:pt modelId="{96FE2B3A-1DAC-40B5-998D-2753BB8AC053}">
      <dgm:prSet phldrT="[Text]" custT="1"/>
      <dgm:spPr/>
      <dgm:t>
        <a:bodyPr/>
        <a:lstStyle/>
        <a:p>
          <a:r>
            <a:rPr lang="de-DE" sz="1800" dirty="0"/>
            <a:t>Leben</a:t>
          </a:r>
        </a:p>
      </dgm:t>
    </dgm:pt>
    <dgm:pt modelId="{4F53B59D-4475-4EE0-9659-E8018955935F}" type="parTrans" cxnId="{47F1E65C-A51C-4FB3-AB3C-BD8A411D4ECB}">
      <dgm:prSet/>
      <dgm:spPr/>
      <dgm:t>
        <a:bodyPr/>
        <a:lstStyle/>
        <a:p>
          <a:endParaRPr lang="de-DE"/>
        </a:p>
      </dgm:t>
    </dgm:pt>
    <dgm:pt modelId="{5E88F57D-700D-436E-AB57-9C7F5934C7C8}" type="sibTrans" cxnId="{47F1E65C-A51C-4FB3-AB3C-BD8A411D4ECB}">
      <dgm:prSet/>
      <dgm:spPr/>
      <dgm:t>
        <a:bodyPr/>
        <a:lstStyle/>
        <a:p>
          <a:endParaRPr lang="de-DE"/>
        </a:p>
      </dgm:t>
    </dgm:pt>
    <dgm:pt modelId="{1F74E886-2133-4C02-B86E-C7D2F40F9617}" type="pres">
      <dgm:prSet presAssocID="{78ED0034-2649-4169-B46A-224A3060357D}" presName="Name0" presStyleCnt="0">
        <dgm:presLayoutVars>
          <dgm:dir/>
          <dgm:animLvl val="lvl"/>
          <dgm:resizeHandles val="exact"/>
        </dgm:presLayoutVars>
      </dgm:prSet>
      <dgm:spPr/>
    </dgm:pt>
    <dgm:pt modelId="{FE0FBF8E-90E2-46DB-BABA-BF044945B14F}" type="pres">
      <dgm:prSet presAssocID="{48AAE9B9-89F6-46B5-A137-299A84D650CD}" presName="Name8" presStyleCnt="0"/>
      <dgm:spPr/>
    </dgm:pt>
    <dgm:pt modelId="{77DBBE8A-AF71-4CA4-983B-34C6C8797982}" type="pres">
      <dgm:prSet presAssocID="{48AAE9B9-89F6-46B5-A137-299A84D650CD}" presName="level" presStyleLbl="node1" presStyleIdx="0" presStyleCnt="5" custScaleX="108696">
        <dgm:presLayoutVars>
          <dgm:chMax val="1"/>
          <dgm:bulletEnabled val="1"/>
        </dgm:presLayoutVars>
      </dgm:prSet>
      <dgm:spPr/>
    </dgm:pt>
    <dgm:pt modelId="{CE0AA05B-2F78-4528-8797-86512C38B01A}" type="pres">
      <dgm:prSet presAssocID="{48AAE9B9-89F6-46B5-A137-299A84D650CD}" presName="levelTx" presStyleLbl="revTx" presStyleIdx="0" presStyleCnt="0">
        <dgm:presLayoutVars>
          <dgm:chMax val="1"/>
          <dgm:bulletEnabled val="1"/>
        </dgm:presLayoutVars>
      </dgm:prSet>
      <dgm:spPr/>
    </dgm:pt>
    <dgm:pt modelId="{D0B459F4-8C49-44CE-B31C-9F3DB0273F34}" type="pres">
      <dgm:prSet presAssocID="{E7BF93B5-3639-4F0B-8A96-D5CEF45DA4EE}" presName="Name8" presStyleCnt="0"/>
      <dgm:spPr/>
    </dgm:pt>
    <dgm:pt modelId="{9BCB758A-C10B-4730-B47B-C3ACFD8F97AF}" type="pres">
      <dgm:prSet presAssocID="{E7BF93B5-3639-4F0B-8A96-D5CEF45DA4EE}" presName="level" presStyleLbl="node1" presStyleIdx="1" presStyleCnt="5">
        <dgm:presLayoutVars>
          <dgm:chMax val="1"/>
          <dgm:bulletEnabled val="1"/>
        </dgm:presLayoutVars>
      </dgm:prSet>
      <dgm:spPr/>
    </dgm:pt>
    <dgm:pt modelId="{0E394249-2AF8-4B13-BF14-9F7C3FD4BFF4}" type="pres">
      <dgm:prSet presAssocID="{E7BF93B5-3639-4F0B-8A96-D5CEF45DA4EE}" presName="levelTx" presStyleLbl="revTx" presStyleIdx="0" presStyleCnt="0">
        <dgm:presLayoutVars>
          <dgm:chMax val="1"/>
          <dgm:bulletEnabled val="1"/>
        </dgm:presLayoutVars>
      </dgm:prSet>
      <dgm:spPr/>
    </dgm:pt>
    <dgm:pt modelId="{B10D8E42-7F82-48C2-ADDF-7597E97215AC}" type="pres">
      <dgm:prSet presAssocID="{2609160F-1B2F-4577-9731-A484DDD9E8EB}" presName="Name8" presStyleCnt="0"/>
      <dgm:spPr/>
    </dgm:pt>
    <dgm:pt modelId="{5221BE56-7E7E-419A-948D-9AFB3146653A}" type="pres">
      <dgm:prSet presAssocID="{2609160F-1B2F-4577-9731-A484DDD9E8EB}" presName="level" presStyleLbl="node1" presStyleIdx="2" presStyleCnt="5">
        <dgm:presLayoutVars>
          <dgm:chMax val="1"/>
          <dgm:bulletEnabled val="1"/>
        </dgm:presLayoutVars>
      </dgm:prSet>
      <dgm:spPr/>
    </dgm:pt>
    <dgm:pt modelId="{B3AC0911-060C-4302-8D9B-D8D999B03791}" type="pres">
      <dgm:prSet presAssocID="{2609160F-1B2F-4577-9731-A484DDD9E8EB}" presName="levelTx" presStyleLbl="revTx" presStyleIdx="0" presStyleCnt="0">
        <dgm:presLayoutVars>
          <dgm:chMax val="1"/>
          <dgm:bulletEnabled val="1"/>
        </dgm:presLayoutVars>
      </dgm:prSet>
      <dgm:spPr/>
    </dgm:pt>
    <dgm:pt modelId="{624428A6-7869-436D-835E-45630D4820F2}" type="pres">
      <dgm:prSet presAssocID="{A13D94CF-CC16-43E4-91B1-D01A98AA5352}" presName="Name8" presStyleCnt="0"/>
      <dgm:spPr/>
    </dgm:pt>
    <dgm:pt modelId="{34BDBB08-EFC6-4B23-930B-B705A1DD8F57}" type="pres">
      <dgm:prSet presAssocID="{A13D94CF-CC16-43E4-91B1-D01A98AA5352}" presName="level" presStyleLbl="node1" presStyleIdx="3" presStyleCnt="5">
        <dgm:presLayoutVars>
          <dgm:chMax val="1"/>
          <dgm:bulletEnabled val="1"/>
        </dgm:presLayoutVars>
      </dgm:prSet>
      <dgm:spPr/>
    </dgm:pt>
    <dgm:pt modelId="{91D21308-6EB2-4024-955E-E97748E431EB}" type="pres">
      <dgm:prSet presAssocID="{A13D94CF-CC16-43E4-91B1-D01A98AA5352}" presName="levelTx" presStyleLbl="revTx" presStyleIdx="0" presStyleCnt="0">
        <dgm:presLayoutVars>
          <dgm:chMax val="1"/>
          <dgm:bulletEnabled val="1"/>
        </dgm:presLayoutVars>
      </dgm:prSet>
      <dgm:spPr/>
    </dgm:pt>
    <dgm:pt modelId="{2896C736-A93D-42A4-B628-DC806466CD7F}" type="pres">
      <dgm:prSet presAssocID="{96FE2B3A-1DAC-40B5-998D-2753BB8AC053}" presName="Name8" presStyleCnt="0"/>
      <dgm:spPr/>
    </dgm:pt>
    <dgm:pt modelId="{22C46C21-0960-4B30-A761-15258C48E009}" type="pres">
      <dgm:prSet presAssocID="{96FE2B3A-1DAC-40B5-998D-2753BB8AC053}" presName="level" presStyleLbl="node1" presStyleIdx="4" presStyleCnt="5">
        <dgm:presLayoutVars>
          <dgm:chMax val="1"/>
          <dgm:bulletEnabled val="1"/>
        </dgm:presLayoutVars>
      </dgm:prSet>
      <dgm:spPr/>
    </dgm:pt>
    <dgm:pt modelId="{9DE86D4F-A3F0-492E-9BD1-29F16AA534D9}" type="pres">
      <dgm:prSet presAssocID="{96FE2B3A-1DAC-40B5-998D-2753BB8AC053}" presName="levelTx" presStyleLbl="revTx" presStyleIdx="0" presStyleCnt="0">
        <dgm:presLayoutVars>
          <dgm:chMax val="1"/>
          <dgm:bulletEnabled val="1"/>
        </dgm:presLayoutVars>
      </dgm:prSet>
      <dgm:spPr/>
    </dgm:pt>
  </dgm:ptLst>
  <dgm:cxnLst>
    <dgm:cxn modelId="{1B7E8B12-331B-4807-9C3B-DD6489D0C4A9}" srcId="{78ED0034-2649-4169-B46A-224A3060357D}" destId="{2609160F-1B2F-4577-9731-A484DDD9E8EB}" srcOrd="2" destOrd="0" parTransId="{D04E17F6-B694-48C2-9412-2599A9E5B099}" sibTransId="{5777E19E-466C-4AE3-A6F9-8B78581BEB4F}"/>
    <dgm:cxn modelId="{4FCD4327-8F42-4A99-BA4A-8E4CBFF5753B}" type="presOf" srcId="{48AAE9B9-89F6-46B5-A137-299A84D650CD}" destId="{77DBBE8A-AF71-4CA4-983B-34C6C8797982}" srcOrd="0" destOrd="0" presId="urn:microsoft.com/office/officeart/2005/8/layout/pyramid1"/>
    <dgm:cxn modelId="{24034B3F-7A33-4B13-B61A-A1E3CF6B8D2C}" srcId="{78ED0034-2649-4169-B46A-224A3060357D}" destId="{E7BF93B5-3639-4F0B-8A96-D5CEF45DA4EE}" srcOrd="1" destOrd="0" parTransId="{A256B7E9-AB46-41D6-9073-CDBEA2DE25B8}" sibTransId="{34C15799-D183-49D5-B1E0-004FF1990E3B}"/>
    <dgm:cxn modelId="{47F1E65C-A51C-4FB3-AB3C-BD8A411D4ECB}" srcId="{78ED0034-2649-4169-B46A-224A3060357D}" destId="{96FE2B3A-1DAC-40B5-998D-2753BB8AC053}" srcOrd="4" destOrd="0" parTransId="{4F53B59D-4475-4EE0-9659-E8018955935F}" sibTransId="{5E88F57D-700D-436E-AB57-9C7F5934C7C8}"/>
    <dgm:cxn modelId="{CCC85F61-96E0-473A-9BBD-71A57F2D70D9}" type="presOf" srcId="{E7BF93B5-3639-4F0B-8A96-D5CEF45DA4EE}" destId="{0E394249-2AF8-4B13-BF14-9F7C3FD4BFF4}" srcOrd="1" destOrd="0" presId="urn:microsoft.com/office/officeart/2005/8/layout/pyramid1"/>
    <dgm:cxn modelId="{ABF6EA67-2361-483F-8EDA-FAE8D5F16577}" type="presOf" srcId="{2609160F-1B2F-4577-9731-A484DDD9E8EB}" destId="{B3AC0911-060C-4302-8D9B-D8D999B03791}" srcOrd="1" destOrd="0" presId="urn:microsoft.com/office/officeart/2005/8/layout/pyramid1"/>
    <dgm:cxn modelId="{A14BFF67-3301-4869-9264-37223046EE57}" type="presOf" srcId="{96FE2B3A-1DAC-40B5-998D-2753BB8AC053}" destId="{22C46C21-0960-4B30-A761-15258C48E009}" srcOrd="0" destOrd="0" presId="urn:microsoft.com/office/officeart/2005/8/layout/pyramid1"/>
    <dgm:cxn modelId="{3118AA4D-16F6-4B7C-B7B6-0D2835CFE1E5}" type="presOf" srcId="{78ED0034-2649-4169-B46A-224A3060357D}" destId="{1F74E886-2133-4C02-B86E-C7D2F40F9617}" srcOrd="0" destOrd="0" presId="urn:microsoft.com/office/officeart/2005/8/layout/pyramid1"/>
    <dgm:cxn modelId="{90C43D88-2082-4DE2-9151-4C28EABA8CDA}" type="presOf" srcId="{48AAE9B9-89F6-46B5-A137-299A84D650CD}" destId="{CE0AA05B-2F78-4528-8797-86512C38B01A}" srcOrd="1" destOrd="0" presId="urn:microsoft.com/office/officeart/2005/8/layout/pyramid1"/>
    <dgm:cxn modelId="{D32D12A0-2353-4B60-A35B-65BB0A06F7F8}" type="presOf" srcId="{96FE2B3A-1DAC-40B5-998D-2753BB8AC053}" destId="{9DE86D4F-A3F0-492E-9BD1-29F16AA534D9}" srcOrd="1" destOrd="0" presId="urn:microsoft.com/office/officeart/2005/8/layout/pyramid1"/>
    <dgm:cxn modelId="{424111BA-FFC3-4566-A42E-FC16EBA0E8DF}" type="presOf" srcId="{A13D94CF-CC16-43E4-91B1-D01A98AA5352}" destId="{91D21308-6EB2-4024-955E-E97748E431EB}" srcOrd="1" destOrd="0" presId="urn:microsoft.com/office/officeart/2005/8/layout/pyramid1"/>
    <dgm:cxn modelId="{79E3EAC9-0EE0-4784-8416-88DA39619BFD}" srcId="{78ED0034-2649-4169-B46A-224A3060357D}" destId="{A13D94CF-CC16-43E4-91B1-D01A98AA5352}" srcOrd="3" destOrd="0" parTransId="{04D3182F-61E4-43AF-8D9B-4ADDFD0BA41B}" sibTransId="{A41D6FF6-298E-44C2-8995-A57F05386893}"/>
    <dgm:cxn modelId="{484D46CA-144B-4EB9-A743-97A11E5645E3}" type="presOf" srcId="{2609160F-1B2F-4577-9731-A484DDD9E8EB}" destId="{5221BE56-7E7E-419A-948D-9AFB3146653A}" srcOrd="0" destOrd="0" presId="urn:microsoft.com/office/officeart/2005/8/layout/pyramid1"/>
    <dgm:cxn modelId="{C6E74AD6-A137-42D1-8DE3-B7DC51DA15B7}" srcId="{78ED0034-2649-4169-B46A-224A3060357D}" destId="{48AAE9B9-89F6-46B5-A137-299A84D650CD}" srcOrd="0" destOrd="0" parTransId="{45199122-015A-42C2-ABC5-0185C4AEC71B}" sibTransId="{2DF1520E-9010-44F4-A61B-E4CD55DA7789}"/>
    <dgm:cxn modelId="{36DA4AE0-CB78-46E4-A861-B11F8A2C302F}" type="presOf" srcId="{E7BF93B5-3639-4F0B-8A96-D5CEF45DA4EE}" destId="{9BCB758A-C10B-4730-B47B-C3ACFD8F97AF}" srcOrd="0" destOrd="0" presId="urn:microsoft.com/office/officeart/2005/8/layout/pyramid1"/>
    <dgm:cxn modelId="{E9CF88EB-E356-4850-93D7-3C0E8BE692B3}" type="presOf" srcId="{A13D94CF-CC16-43E4-91B1-D01A98AA5352}" destId="{34BDBB08-EFC6-4B23-930B-B705A1DD8F57}" srcOrd="0" destOrd="0" presId="urn:microsoft.com/office/officeart/2005/8/layout/pyramid1"/>
    <dgm:cxn modelId="{35964D5F-4986-4127-9418-282CC3F9D3E6}" type="presParOf" srcId="{1F74E886-2133-4C02-B86E-C7D2F40F9617}" destId="{FE0FBF8E-90E2-46DB-BABA-BF044945B14F}" srcOrd="0" destOrd="0" presId="urn:microsoft.com/office/officeart/2005/8/layout/pyramid1"/>
    <dgm:cxn modelId="{25185B8F-03A9-4C03-AA97-3200D81E3C49}" type="presParOf" srcId="{FE0FBF8E-90E2-46DB-BABA-BF044945B14F}" destId="{77DBBE8A-AF71-4CA4-983B-34C6C8797982}" srcOrd="0" destOrd="0" presId="urn:microsoft.com/office/officeart/2005/8/layout/pyramid1"/>
    <dgm:cxn modelId="{9357B9C8-12CF-4D6B-83CF-69935A235F18}" type="presParOf" srcId="{FE0FBF8E-90E2-46DB-BABA-BF044945B14F}" destId="{CE0AA05B-2F78-4528-8797-86512C38B01A}" srcOrd="1" destOrd="0" presId="urn:microsoft.com/office/officeart/2005/8/layout/pyramid1"/>
    <dgm:cxn modelId="{D0A5173D-D655-4232-920E-C0FA0F020580}" type="presParOf" srcId="{1F74E886-2133-4C02-B86E-C7D2F40F9617}" destId="{D0B459F4-8C49-44CE-B31C-9F3DB0273F34}" srcOrd="1" destOrd="0" presId="urn:microsoft.com/office/officeart/2005/8/layout/pyramid1"/>
    <dgm:cxn modelId="{FB62786D-9084-4132-AAAC-CF3B7105FFE0}" type="presParOf" srcId="{D0B459F4-8C49-44CE-B31C-9F3DB0273F34}" destId="{9BCB758A-C10B-4730-B47B-C3ACFD8F97AF}" srcOrd="0" destOrd="0" presId="urn:microsoft.com/office/officeart/2005/8/layout/pyramid1"/>
    <dgm:cxn modelId="{60C460A0-65DD-437E-BD99-E743EF1AEAC4}" type="presParOf" srcId="{D0B459F4-8C49-44CE-B31C-9F3DB0273F34}" destId="{0E394249-2AF8-4B13-BF14-9F7C3FD4BFF4}" srcOrd="1" destOrd="0" presId="urn:microsoft.com/office/officeart/2005/8/layout/pyramid1"/>
    <dgm:cxn modelId="{A0E2B02E-8681-42C7-86CB-35C9154AD694}" type="presParOf" srcId="{1F74E886-2133-4C02-B86E-C7D2F40F9617}" destId="{B10D8E42-7F82-48C2-ADDF-7597E97215AC}" srcOrd="2" destOrd="0" presId="urn:microsoft.com/office/officeart/2005/8/layout/pyramid1"/>
    <dgm:cxn modelId="{81D82EF1-8682-4C14-AE01-9A9F8A91B0DA}" type="presParOf" srcId="{B10D8E42-7F82-48C2-ADDF-7597E97215AC}" destId="{5221BE56-7E7E-419A-948D-9AFB3146653A}" srcOrd="0" destOrd="0" presId="urn:microsoft.com/office/officeart/2005/8/layout/pyramid1"/>
    <dgm:cxn modelId="{C7FD4E7B-A83D-47E3-AF82-F9581C57AF51}" type="presParOf" srcId="{B10D8E42-7F82-48C2-ADDF-7597E97215AC}" destId="{B3AC0911-060C-4302-8D9B-D8D999B03791}" srcOrd="1" destOrd="0" presId="urn:microsoft.com/office/officeart/2005/8/layout/pyramid1"/>
    <dgm:cxn modelId="{A1D44A6D-CB52-4BB9-9040-D92C6231D95D}" type="presParOf" srcId="{1F74E886-2133-4C02-B86E-C7D2F40F9617}" destId="{624428A6-7869-436D-835E-45630D4820F2}" srcOrd="3" destOrd="0" presId="urn:microsoft.com/office/officeart/2005/8/layout/pyramid1"/>
    <dgm:cxn modelId="{E67D00FB-AE2A-4492-B824-C22A9174D191}" type="presParOf" srcId="{624428A6-7869-436D-835E-45630D4820F2}" destId="{34BDBB08-EFC6-4B23-930B-B705A1DD8F57}" srcOrd="0" destOrd="0" presId="urn:microsoft.com/office/officeart/2005/8/layout/pyramid1"/>
    <dgm:cxn modelId="{1F250335-E58E-4236-9749-F406D353FC5F}" type="presParOf" srcId="{624428A6-7869-436D-835E-45630D4820F2}" destId="{91D21308-6EB2-4024-955E-E97748E431EB}" srcOrd="1" destOrd="0" presId="urn:microsoft.com/office/officeart/2005/8/layout/pyramid1"/>
    <dgm:cxn modelId="{E8DFB004-040E-4ED2-B87C-F613901A885A}" type="presParOf" srcId="{1F74E886-2133-4C02-B86E-C7D2F40F9617}" destId="{2896C736-A93D-42A4-B628-DC806466CD7F}" srcOrd="4" destOrd="0" presId="urn:microsoft.com/office/officeart/2005/8/layout/pyramid1"/>
    <dgm:cxn modelId="{48088EB1-41C6-4D1F-ADD1-7287B025CB5B}" type="presParOf" srcId="{2896C736-A93D-42A4-B628-DC806466CD7F}" destId="{22C46C21-0960-4B30-A761-15258C48E009}" srcOrd="0" destOrd="0" presId="urn:microsoft.com/office/officeart/2005/8/layout/pyramid1"/>
    <dgm:cxn modelId="{B6DA9053-F485-4A99-8192-483A67F0F5D7}" type="presParOf" srcId="{2896C736-A93D-42A4-B628-DC806466CD7F}" destId="{9DE86D4F-A3F0-492E-9BD1-29F16AA534D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BBE8A-AF71-4CA4-983B-34C6C8797982}">
      <dsp:nvSpPr>
        <dsp:cNvPr id="0" name=""/>
        <dsp:cNvSpPr/>
      </dsp:nvSpPr>
      <dsp:spPr>
        <a:xfrm>
          <a:off x="3220275" y="0"/>
          <a:ext cx="1789049" cy="678814"/>
        </a:xfrm>
        <a:prstGeom prst="trapezoid">
          <a:avLst>
            <a:gd name="adj" fmla="val 121235"/>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err="1"/>
            <a:t>Selbstver</a:t>
          </a:r>
          <a:r>
            <a:rPr lang="de-DE" sz="1800" kern="1200" dirty="0"/>
            <a:t>-</a:t>
          </a:r>
        </a:p>
        <a:p>
          <a:pPr marL="0" lvl="0" indent="0" algn="ctr" defTabSz="800100">
            <a:lnSpc>
              <a:spcPct val="90000"/>
            </a:lnSpc>
            <a:spcBef>
              <a:spcPct val="0"/>
            </a:spcBef>
            <a:spcAft>
              <a:spcPct val="35000"/>
            </a:spcAft>
            <a:buNone/>
          </a:pPr>
          <a:r>
            <a:rPr lang="de-DE" sz="1800" kern="1200" dirty="0" err="1"/>
            <a:t>wirklichung</a:t>
          </a:r>
          <a:endParaRPr lang="de-DE" sz="1800" kern="1200" dirty="0"/>
        </a:p>
      </dsp:txBody>
      <dsp:txXfrm>
        <a:off x="3220275" y="0"/>
        <a:ext cx="1789049" cy="678814"/>
      </dsp:txXfrm>
    </dsp:sp>
    <dsp:sp modelId="{9BCB758A-C10B-4730-B47B-C3ACFD8F97AF}">
      <dsp:nvSpPr>
        <dsp:cNvPr id="0" name=""/>
        <dsp:cNvSpPr/>
      </dsp:nvSpPr>
      <dsp:spPr>
        <a:xfrm>
          <a:off x="2468880" y="678814"/>
          <a:ext cx="3291839" cy="678814"/>
        </a:xfrm>
        <a:prstGeom prst="trapezoid">
          <a:avLst>
            <a:gd name="adj" fmla="val 121235"/>
          </a:avLst>
        </a:prstGeom>
        <a:solidFill>
          <a:schemeClr val="accent3">
            <a:shade val="50000"/>
            <a:hueOff val="127229"/>
            <a:satOff val="7814"/>
            <a:lumOff val="160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Anerkennung</a:t>
          </a:r>
        </a:p>
      </dsp:txBody>
      <dsp:txXfrm>
        <a:off x="3044951" y="678814"/>
        <a:ext cx="2139696" cy="678814"/>
      </dsp:txXfrm>
    </dsp:sp>
    <dsp:sp modelId="{5221BE56-7E7E-419A-948D-9AFB3146653A}">
      <dsp:nvSpPr>
        <dsp:cNvPr id="0" name=""/>
        <dsp:cNvSpPr/>
      </dsp:nvSpPr>
      <dsp:spPr>
        <a:xfrm>
          <a:off x="1645920" y="1357629"/>
          <a:ext cx="4937760" cy="678814"/>
        </a:xfrm>
        <a:prstGeom prst="trapezoid">
          <a:avLst>
            <a:gd name="adj" fmla="val 121235"/>
          </a:avLst>
        </a:prstGeom>
        <a:solidFill>
          <a:schemeClr val="accent3">
            <a:shade val="50000"/>
            <a:hueOff val="254459"/>
            <a:satOff val="15628"/>
            <a:lumOff val="321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Annahme</a:t>
          </a:r>
        </a:p>
      </dsp:txBody>
      <dsp:txXfrm>
        <a:off x="2510027" y="1357629"/>
        <a:ext cx="3209544" cy="678814"/>
      </dsp:txXfrm>
    </dsp:sp>
    <dsp:sp modelId="{34BDBB08-EFC6-4B23-930B-B705A1DD8F57}">
      <dsp:nvSpPr>
        <dsp:cNvPr id="0" name=""/>
        <dsp:cNvSpPr/>
      </dsp:nvSpPr>
      <dsp:spPr>
        <a:xfrm>
          <a:off x="822960" y="2036445"/>
          <a:ext cx="6583679" cy="678814"/>
        </a:xfrm>
        <a:prstGeom prst="trapezoid">
          <a:avLst>
            <a:gd name="adj" fmla="val 121235"/>
          </a:avLst>
        </a:prstGeom>
        <a:solidFill>
          <a:schemeClr val="accent3">
            <a:shade val="50000"/>
            <a:hueOff val="254459"/>
            <a:satOff val="15628"/>
            <a:lumOff val="321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Sicherheit</a:t>
          </a:r>
        </a:p>
      </dsp:txBody>
      <dsp:txXfrm>
        <a:off x="1975104" y="2036445"/>
        <a:ext cx="4279392" cy="678814"/>
      </dsp:txXfrm>
    </dsp:sp>
    <dsp:sp modelId="{22C46C21-0960-4B30-A761-15258C48E009}">
      <dsp:nvSpPr>
        <dsp:cNvPr id="0" name=""/>
        <dsp:cNvSpPr/>
      </dsp:nvSpPr>
      <dsp:spPr>
        <a:xfrm>
          <a:off x="0" y="2715259"/>
          <a:ext cx="8229599" cy="678814"/>
        </a:xfrm>
        <a:prstGeom prst="trapezoid">
          <a:avLst>
            <a:gd name="adj" fmla="val 121235"/>
          </a:avLst>
        </a:prstGeom>
        <a:solidFill>
          <a:schemeClr val="accent3">
            <a:shade val="50000"/>
            <a:hueOff val="127229"/>
            <a:satOff val="7814"/>
            <a:lumOff val="160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Leben</a:t>
          </a:r>
        </a:p>
      </dsp:txBody>
      <dsp:txXfrm>
        <a:off x="1440179" y="2715259"/>
        <a:ext cx="5349240" cy="678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BBE8A-AF71-4CA4-983B-34C6C8797982}">
      <dsp:nvSpPr>
        <dsp:cNvPr id="0" name=""/>
        <dsp:cNvSpPr/>
      </dsp:nvSpPr>
      <dsp:spPr>
        <a:xfrm>
          <a:off x="3220275" y="0"/>
          <a:ext cx="1789049" cy="678814"/>
        </a:xfrm>
        <a:prstGeom prst="trapezoid">
          <a:avLst>
            <a:gd name="adj" fmla="val 121235"/>
          </a:avLst>
        </a:prstGeom>
        <a:solidFill>
          <a:schemeClr val="accent3">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err="1"/>
            <a:t>Selbstver</a:t>
          </a:r>
          <a:r>
            <a:rPr lang="de-DE" sz="1800" kern="1200" dirty="0"/>
            <a:t>-</a:t>
          </a:r>
        </a:p>
        <a:p>
          <a:pPr marL="0" lvl="0" indent="0" algn="ctr" defTabSz="800100">
            <a:lnSpc>
              <a:spcPct val="90000"/>
            </a:lnSpc>
            <a:spcBef>
              <a:spcPct val="0"/>
            </a:spcBef>
            <a:spcAft>
              <a:spcPct val="35000"/>
            </a:spcAft>
            <a:buNone/>
          </a:pPr>
          <a:r>
            <a:rPr lang="de-DE" sz="1800" kern="1200" dirty="0" err="1"/>
            <a:t>wirklichung</a:t>
          </a:r>
          <a:endParaRPr lang="de-DE" sz="1800" kern="1200" dirty="0"/>
        </a:p>
      </dsp:txBody>
      <dsp:txXfrm>
        <a:off x="3220275" y="0"/>
        <a:ext cx="1789049" cy="678814"/>
      </dsp:txXfrm>
    </dsp:sp>
    <dsp:sp modelId="{9BCB758A-C10B-4730-B47B-C3ACFD8F97AF}">
      <dsp:nvSpPr>
        <dsp:cNvPr id="0" name=""/>
        <dsp:cNvSpPr/>
      </dsp:nvSpPr>
      <dsp:spPr>
        <a:xfrm>
          <a:off x="2468880" y="678814"/>
          <a:ext cx="3291839" cy="678814"/>
        </a:xfrm>
        <a:prstGeom prst="trapezoid">
          <a:avLst>
            <a:gd name="adj" fmla="val 121235"/>
          </a:avLst>
        </a:prstGeom>
        <a:solidFill>
          <a:schemeClr val="accent3">
            <a:shade val="50000"/>
            <a:hueOff val="127229"/>
            <a:satOff val="7814"/>
            <a:lumOff val="160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Anerkennung</a:t>
          </a:r>
        </a:p>
      </dsp:txBody>
      <dsp:txXfrm>
        <a:off x="3044951" y="678814"/>
        <a:ext cx="2139696" cy="678814"/>
      </dsp:txXfrm>
    </dsp:sp>
    <dsp:sp modelId="{5221BE56-7E7E-419A-948D-9AFB3146653A}">
      <dsp:nvSpPr>
        <dsp:cNvPr id="0" name=""/>
        <dsp:cNvSpPr/>
      </dsp:nvSpPr>
      <dsp:spPr>
        <a:xfrm>
          <a:off x="1645920" y="1357629"/>
          <a:ext cx="4937760" cy="678814"/>
        </a:xfrm>
        <a:prstGeom prst="trapezoid">
          <a:avLst>
            <a:gd name="adj" fmla="val 121235"/>
          </a:avLst>
        </a:prstGeom>
        <a:solidFill>
          <a:schemeClr val="accent3">
            <a:shade val="50000"/>
            <a:hueOff val="254459"/>
            <a:satOff val="15628"/>
            <a:lumOff val="321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Annahme</a:t>
          </a:r>
        </a:p>
      </dsp:txBody>
      <dsp:txXfrm>
        <a:off x="2510027" y="1357629"/>
        <a:ext cx="3209544" cy="678814"/>
      </dsp:txXfrm>
    </dsp:sp>
    <dsp:sp modelId="{34BDBB08-EFC6-4B23-930B-B705A1DD8F57}">
      <dsp:nvSpPr>
        <dsp:cNvPr id="0" name=""/>
        <dsp:cNvSpPr/>
      </dsp:nvSpPr>
      <dsp:spPr>
        <a:xfrm>
          <a:off x="822960" y="2036445"/>
          <a:ext cx="6583679" cy="678814"/>
        </a:xfrm>
        <a:prstGeom prst="trapezoid">
          <a:avLst>
            <a:gd name="adj" fmla="val 121235"/>
          </a:avLst>
        </a:prstGeom>
        <a:solidFill>
          <a:schemeClr val="accent3">
            <a:shade val="50000"/>
            <a:hueOff val="254459"/>
            <a:satOff val="15628"/>
            <a:lumOff val="321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Sicherheit</a:t>
          </a:r>
        </a:p>
      </dsp:txBody>
      <dsp:txXfrm>
        <a:off x="1975104" y="2036445"/>
        <a:ext cx="4279392" cy="678814"/>
      </dsp:txXfrm>
    </dsp:sp>
    <dsp:sp modelId="{22C46C21-0960-4B30-A761-15258C48E009}">
      <dsp:nvSpPr>
        <dsp:cNvPr id="0" name=""/>
        <dsp:cNvSpPr/>
      </dsp:nvSpPr>
      <dsp:spPr>
        <a:xfrm>
          <a:off x="0" y="2715259"/>
          <a:ext cx="8229599" cy="678814"/>
        </a:xfrm>
        <a:prstGeom prst="trapezoid">
          <a:avLst>
            <a:gd name="adj" fmla="val 121235"/>
          </a:avLst>
        </a:prstGeom>
        <a:solidFill>
          <a:schemeClr val="accent3">
            <a:shade val="50000"/>
            <a:hueOff val="127229"/>
            <a:satOff val="7814"/>
            <a:lumOff val="160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t>Leben</a:t>
          </a:r>
        </a:p>
      </dsp:txBody>
      <dsp:txXfrm>
        <a:off x="1440179" y="2715259"/>
        <a:ext cx="5349240" cy="6788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1731"/>
          </a:xfrm>
          <a:prstGeom prst="rect">
            <a:avLst/>
          </a:prstGeom>
        </p:spPr>
        <p:txBody>
          <a:bodyPr vert="horz" lIns="94792" tIns="47396" rIns="94792" bIns="47396" rtlCol="0"/>
          <a:lstStyle>
            <a:lvl1pPr algn="l">
              <a:defRPr sz="1200"/>
            </a:lvl1pPr>
          </a:lstStyle>
          <a:p>
            <a:endParaRPr lang="de-DE">
              <a:latin typeface="Segoe UI" panose="020B0502040204020203" pitchFamily="34" charset="0"/>
              <a:cs typeface="Segoe UI" panose="020B0502040204020203" pitchFamily="34" charset="0"/>
            </a:endParaRPr>
          </a:p>
        </p:txBody>
      </p:sp>
      <p:sp>
        <p:nvSpPr>
          <p:cNvPr id="4" name="Fußzeilenplatzhalter 3"/>
          <p:cNvSpPr>
            <a:spLocks noGrp="1"/>
          </p:cNvSpPr>
          <p:nvPr>
            <p:ph type="ftr" sz="quarter" idx="2"/>
          </p:nvPr>
        </p:nvSpPr>
        <p:spPr>
          <a:xfrm>
            <a:off x="2" y="9721108"/>
            <a:ext cx="3078427" cy="511731"/>
          </a:xfrm>
          <a:prstGeom prst="rect">
            <a:avLst/>
          </a:prstGeom>
        </p:spPr>
        <p:txBody>
          <a:bodyPr vert="horz" lIns="94792" tIns="47396" rIns="94792" bIns="47396" rtlCol="0" anchor="b"/>
          <a:lstStyle>
            <a:lvl1pPr algn="l">
              <a:defRPr sz="1200"/>
            </a:lvl1pPr>
          </a:lstStyle>
          <a:p>
            <a:endParaRPr lang="de-DE">
              <a:latin typeface="Segoe UI" panose="020B0502040204020203" pitchFamily="34" charset="0"/>
              <a:cs typeface="Segoe UI" panose="020B0502040204020203" pitchFamily="34" charset="0"/>
            </a:endParaRPr>
          </a:p>
        </p:txBody>
      </p:sp>
      <p:sp>
        <p:nvSpPr>
          <p:cNvPr id="5" name="Foliennummernplatzhalter 4"/>
          <p:cNvSpPr>
            <a:spLocks noGrp="1"/>
          </p:cNvSpPr>
          <p:nvPr>
            <p:ph type="sldNum" sz="quarter" idx="3"/>
          </p:nvPr>
        </p:nvSpPr>
        <p:spPr>
          <a:xfrm>
            <a:off x="4023992" y="9721108"/>
            <a:ext cx="3078427" cy="511731"/>
          </a:xfrm>
          <a:prstGeom prst="rect">
            <a:avLst/>
          </a:prstGeom>
        </p:spPr>
        <p:txBody>
          <a:bodyPr vert="horz" lIns="94792" tIns="47396" rIns="94792" bIns="47396" rtlCol="0" anchor="b"/>
          <a:lstStyle>
            <a:lvl1pPr algn="r">
              <a:defRPr sz="1200"/>
            </a:lvl1pPr>
          </a:lstStyle>
          <a:p>
            <a:fld id="{07EA0A7F-2D16-4018-A576-036704EF61CF}" type="slidenum">
              <a:rPr lang="de-DE" smtClean="0">
                <a:latin typeface="Segoe UI" panose="020B0502040204020203" pitchFamily="34" charset="0"/>
                <a:cs typeface="Segoe UI" panose="020B0502040204020203" pitchFamily="34" charset="0"/>
              </a:rPr>
              <a:t>‹Nr.›</a:t>
            </a:fld>
            <a:endParaRPr lang="de-DE">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00976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1731"/>
          </a:xfrm>
          <a:prstGeom prst="rect">
            <a:avLst/>
          </a:prstGeom>
        </p:spPr>
        <p:txBody>
          <a:bodyPr vert="horz" lIns="94792" tIns="47396" rIns="94792" bIns="47396" rtlCol="0"/>
          <a:lstStyle>
            <a:lvl1pPr algn="l">
              <a:defRPr sz="1200">
                <a:latin typeface="Segoe UI" panose="020B0502040204020203" pitchFamily="34" charset="0"/>
                <a:cs typeface="Segoe UI" panose="020B0502040204020203" pitchFamily="34" charset="0"/>
              </a:defRPr>
            </a:lvl1pPr>
          </a:lstStyle>
          <a:p>
            <a:endParaRPr lang="de-DE"/>
          </a:p>
        </p:txBody>
      </p:sp>
      <p:sp>
        <p:nvSpPr>
          <p:cNvPr id="4" name="Folienbildplatzhalter 3"/>
          <p:cNvSpPr>
            <a:spLocks noGrp="1" noRot="1" noChangeAspect="1"/>
          </p:cNvSpPr>
          <p:nvPr>
            <p:ph type="sldImg" idx="2"/>
          </p:nvPr>
        </p:nvSpPr>
        <p:spPr>
          <a:xfrm>
            <a:off x="138113" y="766763"/>
            <a:ext cx="6827837" cy="3840162"/>
          </a:xfrm>
          <a:prstGeom prst="rect">
            <a:avLst/>
          </a:prstGeom>
          <a:noFill/>
          <a:ln w="12700">
            <a:solidFill>
              <a:prstClr val="black"/>
            </a:solidFill>
          </a:ln>
        </p:spPr>
        <p:txBody>
          <a:bodyPr vert="horz" lIns="94792" tIns="47396" rIns="94792" bIns="47396" rtlCol="0" anchor="ctr"/>
          <a:lstStyle/>
          <a:p>
            <a:endParaRPr lang="de-DE"/>
          </a:p>
        </p:txBody>
      </p:sp>
      <p:sp>
        <p:nvSpPr>
          <p:cNvPr id="5" name="Notizenplatzhalter 4"/>
          <p:cNvSpPr>
            <a:spLocks noGrp="1"/>
          </p:cNvSpPr>
          <p:nvPr>
            <p:ph type="body" sz="quarter" idx="3"/>
          </p:nvPr>
        </p:nvSpPr>
        <p:spPr>
          <a:xfrm>
            <a:off x="710407" y="4861443"/>
            <a:ext cx="5683250" cy="4605576"/>
          </a:xfrm>
          <a:prstGeom prst="rect">
            <a:avLst/>
          </a:prstGeom>
        </p:spPr>
        <p:txBody>
          <a:bodyPr vert="horz" lIns="94792" tIns="47396" rIns="94792" bIns="4739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721108"/>
            <a:ext cx="3078427" cy="511731"/>
          </a:xfrm>
          <a:prstGeom prst="rect">
            <a:avLst/>
          </a:prstGeom>
        </p:spPr>
        <p:txBody>
          <a:bodyPr vert="horz" lIns="94792" tIns="47396" rIns="94792" bIns="47396" rtlCol="0" anchor="b"/>
          <a:lstStyle>
            <a:lvl1pPr algn="l">
              <a:defRPr sz="1200">
                <a:latin typeface="Segoe UI" panose="020B0502040204020203" pitchFamily="34" charset="0"/>
                <a:cs typeface="Segoe UI" panose="020B0502040204020203" pitchFamily="34" charset="0"/>
              </a:defRPr>
            </a:lvl1pPr>
          </a:lstStyle>
          <a:p>
            <a:endParaRPr lang="de-DE"/>
          </a:p>
        </p:txBody>
      </p:sp>
      <p:sp>
        <p:nvSpPr>
          <p:cNvPr id="7" name="Foliennummernplatzhalter 6"/>
          <p:cNvSpPr>
            <a:spLocks noGrp="1"/>
          </p:cNvSpPr>
          <p:nvPr>
            <p:ph type="sldNum" sz="quarter" idx="5"/>
          </p:nvPr>
        </p:nvSpPr>
        <p:spPr>
          <a:xfrm>
            <a:off x="4023992" y="9721108"/>
            <a:ext cx="3078427" cy="511731"/>
          </a:xfrm>
          <a:prstGeom prst="rect">
            <a:avLst/>
          </a:prstGeom>
        </p:spPr>
        <p:txBody>
          <a:bodyPr vert="horz" lIns="94792" tIns="47396" rIns="94792" bIns="47396" rtlCol="0" anchor="b"/>
          <a:lstStyle>
            <a:lvl1pPr algn="r">
              <a:defRPr sz="1200">
                <a:latin typeface="Segoe UI" panose="020B0502040204020203" pitchFamily="34" charset="0"/>
                <a:cs typeface="Segoe UI" panose="020B0502040204020203" pitchFamily="34" charset="0"/>
              </a:defRPr>
            </a:lvl1pPr>
          </a:lstStyle>
          <a:p>
            <a:fld id="{CB5D8C32-3FE3-47FE-9EEB-A848D9731BFD}" type="slidenum">
              <a:rPr lang="de-DE" smtClean="0"/>
              <a:pPr/>
              <a:t>‹Nr.›</a:t>
            </a:fld>
            <a:endParaRPr lang="de-DE"/>
          </a:p>
        </p:txBody>
      </p:sp>
    </p:spTree>
    <p:extLst>
      <p:ext uri="{BB962C8B-B14F-4D97-AF65-F5344CB8AC3E}">
        <p14:creationId xmlns:p14="http://schemas.microsoft.com/office/powerpoint/2010/main" val="6782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B5D8C32-3FE3-47FE-9EEB-A848D9731BFD}" type="slidenum">
              <a:rPr lang="de-DE" smtClean="0"/>
              <a:pPr/>
              <a:t>1</a:t>
            </a:fld>
            <a:endParaRPr lang="de-DE"/>
          </a:p>
        </p:txBody>
      </p:sp>
    </p:spTree>
    <p:extLst>
      <p:ext uri="{BB962C8B-B14F-4D97-AF65-F5344CB8AC3E}">
        <p14:creationId xmlns:p14="http://schemas.microsoft.com/office/powerpoint/2010/main" val="46166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B5D8C32-3FE3-47FE-9EEB-A848D9731BFD}" type="slidenum">
              <a:rPr lang="de-DE" smtClean="0"/>
              <a:t>5</a:t>
            </a:fld>
            <a:endParaRPr lang="de-DE"/>
          </a:p>
        </p:txBody>
      </p:sp>
    </p:spTree>
    <p:extLst>
      <p:ext uri="{BB962C8B-B14F-4D97-AF65-F5344CB8AC3E}">
        <p14:creationId xmlns:p14="http://schemas.microsoft.com/office/powerpoint/2010/main" val="254460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B5D8C32-3FE3-47FE-9EEB-A848D9731BFD}" type="slidenum">
              <a:rPr lang="de-DE" smtClean="0"/>
              <a:pPr/>
              <a:t>12</a:t>
            </a:fld>
            <a:endParaRPr lang="de-DE"/>
          </a:p>
        </p:txBody>
      </p:sp>
    </p:spTree>
    <p:extLst>
      <p:ext uri="{BB962C8B-B14F-4D97-AF65-F5344CB8AC3E}">
        <p14:creationId xmlns:p14="http://schemas.microsoft.com/office/powerpoint/2010/main" val="418486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B5D8C32-3FE3-47FE-9EEB-A848D9731BFD}" type="slidenum">
              <a:rPr lang="de-DE" smtClean="0"/>
              <a:t>26</a:t>
            </a:fld>
            <a:endParaRPr lang="de-DE"/>
          </a:p>
        </p:txBody>
      </p:sp>
    </p:spTree>
    <p:extLst>
      <p:ext uri="{BB962C8B-B14F-4D97-AF65-F5344CB8AC3E}">
        <p14:creationId xmlns:p14="http://schemas.microsoft.com/office/powerpoint/2010/main" val="12160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B5D8C32-3FE3-47FE-9EEB-A848D9731BFD}" type="slidenum">
              <a:rPr lang="de-DE" smtClean="0"/>
              <a:pPr/>
              <a:t>30</a:t>
            </a:fld>
            <a:endParaRPr lang="de-DE"/>
          </a:p>
        </p:txBody>
      </p:sp>
    </p:spTree>
    <p:extLst>
      <p:ext uri="{BB962C8B-B14F-4D97-AF65-F5344CB8AC3E}">
        <p14:creationId xmlns:p14="http://schemas.microsoft.com/office/powerpoint/2010/main" val="152604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
        <p:nvSpPr>
          <p:cNvPr id="4" name="Textfeld 3"/>
          <p:cNvSpPr txBox="1"/>
          <p:nvPr userDrawn="1"/>
        </p:nvSpPr>
        <p:spPr>
          <a:xfrm>
            <a:off x="457200" y="205979"/>
            <a:ext cx="8229600" cy="400110"/>
          </a:xfrm>
          <a:prstGeom prst="rect">
            <a:avLst/>
          </a:prstGeom>
          <a:noFill/>
        </p:spPr>
        <p:txBody>
          <a:bodyPr wrap="square" rtlCol="0">
            <a:spAutoFit/>
          </a:bodyPr>
          <a:lstStyle/>
          <a:p>
            <a:pPr algn="l" eaLnBrk="1" hangingPunct="1">
              <a:defRPr/>
            </a:pPr>
            <a:r>
              <a:rPr lang="en-US" altLang="de-DE" sz="2000" b="1">
                <a:solidFill>
                  <a:srgbClr val="3D5D72"/>
                </a:solidFill>
                <a:latin typeface="Segoe UI" panose="020B0502040204020203" pitchFamily="34" charset="0"/>
                <a:ea typeface="MS PGothic" pitchFamily="34" charset="-128"/>
                <a:cs typeface="Segoe UI" panose="020B0502040204020203" pitchFamily="34" charset="0"/>
                <a:sym typeface="Arial Bold" charset="0"/>
              </a:rPr>
              <a:t>VdW Bayern Treuhand</a:t>
            </a:r>
          </a:p>
        </p:txBody>
      </p:sp>
      <p:sp>
        <p:nvSpPr>
          <p:cNvPr id="10" name="Titel 1"/>
          <p:cNvSpPr>
            <a:spLocks noGrp="1"/>
          </p:cNvSpPr>
          <p:nvPr>
            <p:ph type="ctrTitle" hasCustomPrompt="1"/>
          </p:nvPr>
        </p:nvSpPr>
        <p:spPr>
          <a:xfrm>
            <a:off x="457200" y="1419622"/>
            <a:ext cx="8229600" cy="1368152"/>
          </a:xfrm>
        </p:spPr>
        <p:txBody>
          <a:bodyPr>
            <a:normAutofit/>
          </a:bodyPr>
          <a:lstStyle>
            <a:lvl1pPr>
              <a:defRPr sz="2000">
                <a:solidFill>
                  <a:srgbClr val="3D5D72"/>
                </a:solidFill>
                <a:latin typeface="Segoe UI" panose="020B0502040204020203" pitchFamily="34" charset="0"/>
                <a:cs typeface="Segoe UI" panose="020B0502040204020203" pitchFamily="34" charset="0"/>
              </a:defRPr>
            </a:lvl1pPr>
          </a:lstStyle>
          <a:p>
            <a:r>
              <a:rPr lang="de-DE"/>
              <a:t>Vortragstitel eingeben</a:t>
            </a:r>
          </a:p>
        </p:txBody>
      </p:sp>
      <p:sp>
        <p:nvSpPr>
          <p:cNvPr id="11" name="Untertitel 2"/>
          <p:cNvSpPr>
            <a:spLocks noGrp="1"/>
          </p:cNvSpPr>
          <p:nvPr>
            <p:ph type="subTitle" idx="1" hasCustomPrompt="1"/>
          </p:nvPr>
        </p:nvSpPr>
        <p:spPr>
          <a:xfrm>
            <a:off x="457200" y="2931790"/>
            <a:ext cx="8229600" cy="288000"/>
          </a:xfrm>
          <a:noFill/>
        </p:spPr>
        <p:txBody>
          <a:bodyPr vert="horz" lIns="91440" tIns="45720" rIns="91440" bIns="45720" rtlCol="0">
            <a:normAutofit/>
          </a:bodyPr>
          <a:lstStyle>
            <a:lvl1pPr>
              <a:defRPr lang="de-DE" sz="1400" dirty="0">
                <a:latin typeface="Segoe UI" panose="020B0502040204020203" pitchFamily="34" charset="0"/>
                <a:cs typeface="Segoe UI" panose="020B0502040204020203" pitchFamily="34" charset="0"/>
              </a:defRPr>
            </a:lvl1pPr>
          </a:lstStyle>
          <a:p>
            <a:pPr lvl="0"/>
            <a:r>
              <a:rPr lang="de-DE"/>
              <a:t>Referent</a:t>
            </a:r>
          </a:p>
        </p:txBody>
      </p:sp>
      <p:sp>
        <p:nvSpPr>
          <p:cNvPr id="14" name="Textplatzhalter 13"/>
          <p:cNvSpPr>
            <a:spLocks noGrp="1"/>
          </p:cNvSpPr>
          <p:nvPr>
            <p:ph type="body" sz="quarter" idx="13" hasCustomPrompt="1"/>
          </p:nvPr>
        </p:nvSpPr>
        <p:spPr>
          <a:xfrm>
            <a:off x="457200" y="3219849"/>
            <a:ext cx="8229600" cy="288000"/>
          </a:xfrm>
          <a:noFill/>
        </p:spPr>
        <p:txBody>
          <a:bodyPr vert="horz" lIns="91440" tIns="45720" rIns="91440" bIns="45720" rtlCol="0">
            <a:normAutofit/>
          </a:bodyPr>
          <a:lstStyle>
            <a:lvl1pPr>
              <a:defRPr lang="de-DE" sz="1400" dirty="0" smtClean="0">
                <a:latin typeface="Segoe UI" panose="020B0502040204020203" pitchFamily="34" charset="0"/>
                <a:cs typeface="Segoe UI" panose="020B0502040204020203" pitchFamily="34" charset="0"/>
              </a:defRPr>
            </a:lvl1pPr>
          </a:lstStyle>
          <a:p>
            <a:pPr lvl="0"/>
            <a:r>
              <a:rPr lang="de-DE"/>
              <a:t>Veranstaltung</a:t>
            </a:r>
          </a:p>
        </p:txBody>
      </p:sp>
      <p:sp>
        <p:nvSpPr>
          <p:cNvPr id="16" name="Textplatzhalter 15"/>
          <p:cNvSpPr>
            <a:spLocks noGrp="1"/>
          </p:cNvSpPr>
          <p:nvPr>
            <p:ph type="body" sz="quarter" idx="14" hasCustomPrompt="1"/>
          </p:nvPr>
        </p:nvSpPr>
        <p:spPr>
          <a:xfrm>
            <a:off x="457200" y="3507868"/>
            <a:ext cx="8229600" cy="288000"/>
          </a:xfrm>
          <a:noFill/>
        </p:spPr>
        <p:txBody>
          <a:bodyPr vert="horz" lIns="91440" tIns="45720" rIns="91440" bIns="45720" rtlCol="0">
            <a:normAutofit/>
          </a:bodyPr>
          <a:lstStyle>
            <a:lvl1pPr>
              <a:defRPr lang="de-DE" sz="1400" smtClean="0">
                <a:latin typeface="Segoe UI" panose="020B0502040204020203" pitchFamily="34" charset="0"/>
                <a:cs typeface="Segoe UI" panose="020B0502040204020203" pitchFamily="34" charset="0"/>
              </a:defRPr>
            </a:lvl1pPr>
            <a:lvl2pPr>
              <a:defRPr lang="de-DE" smtClean="0"/>
            </a:lvl2pPr>
            <a:lvl3pPr>
              <a:defRPr lang="de-DE" smtClean="0"/>
            </a:lvl3pPr>
            <a:lvl4pPr>
              <a:defRPr lang="de-DE" smtClean="0"/>
            </a:lvl4pPr>
            <a:lvl5pPr>
              <a:defRPr lang="de-DE"/>
            </a:lvl5pPr>
          </a:lstStyle>
          <a:p>
            <a:pPr lvl="0"/>
            <a:r>
              <a:rPr lang="de-DE"/>
              <a:t>Ort</a:t>
            </a:r>
          </a:p>
        </p:txBody>
      </p:sp>
      <p:sp>
        <p:nvSpPr>
          <p:cNvPr id="18" name="Textplatzhalter 17"/>
          <p:cNvSpPr>
            <a:spLocks noGrp="1"/>
          </p:cNvSpPr>
          <p:nvPr>
            <p:ph type="body" sz="quarter" idx="15" hasCustomPrompt="1"/>
          </p:nvPr>
        </p:nvSpPr>
        <p:spPr>
          <a:xfrm>
            <a:off x="457200" y="3795886"/>
            <a:ext cx="8229600" cy="288000"/>
          </a:xfrm>
        </p:spPr>
        <p:txBody>
          <a:bodyPr/>
          <a:lstStyle>
            <a:lvl1pPr>
              <a:defRPr sz="1400">
                <a:latin typeface="Segoe UI" panose="020B0502040204020203" pitchFamily="34" charset="0"/>
                <a:cs typeface="Segoe UI" panose="020B0502040204020203" pitchFamily="34" charset="0"/>
              </a:defRPr>
            </a:lvl1pPr>
          </a:lstStyle>
          <a:p>
            <a:pPr lvl="0"/>
            <a:r>
              <a:rPr lang="de-DE"/>
              <a:t>Datum</a:t>
            </a:r>
          </a:p>
        </p:txBody>
      </p:sp>
      <p:sp>
        <p:nvSpPr>
          <p:cNvPr id="2" name="Rechteck 1"/>
          <p:cNvSpPr/>
          <p:nvPr userDrawn="1"/>
        </p:nvSpPr>
        <p:spPr>
          <a:xfrm>
            <a:off x="457200" y="1059582"/>
            <a:ext cx="82296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654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
        <p:nvSpPr>
          <p:cNvPr id="4" name="Textfeld 3"/>
          <p:cNvSpPr txBox="1"/>
          <p:nvPr userDrawn="1"/>
        </p:nvSpPr>
        <p:spPr>
          <a:xfrm>
            <a:off x="457200" y="205979"/>
            <a:ext cx="8229600" cy="400110"/>
          </a:xfrm>
          <a:prstGeom prst="rect">
            <a:avLst/>
          </a:prstGeom>
          <a:noFill/>
        </p:spPr>
        <p:txBody>
          <a:bodyPr wrap="square" rtlCol="0">
            <a:spAutoFit/>
          </a:bodyPr>
          <a:lstStyle/>
          <a:p>
            <a:pPr>
              <a:defRPr/>
            </a:pPr>
            <a:r>
              <a:rPr lang="en-US" altLang="de-DE" sz="2000" b="1">
                <a:solidFill>
                  <a:srgbClr val="3D5D72"/>
                </a:solidFill>
                <a:latin typeface="Segoe UI" panose="020B0502040204020203" pitchFamily="34" charset="0"/>
                <a:ea typeface="MS PGothic" pitchFamily="34" charset="-128"/>
                <a:cs typeface="Segoe UI" panose="020B0502040204020203" pitchFamily="34" charset="0"/>
                <a:sym typeface="Arial Bold" charset="0"/>
              </a:rPr>
              <a:t>VdW Bayern Treuhand</a:t>
            </a:r>
          </a:p>
        </p:txBody>
      </p:sp>
      <p:sp>
        <p:nvSpPr>
          <p:cNvPr id="10" name="Titel 1"/>
          <p:cNvSpPr>
            <a:spLocks noGrp="1"/>
          </p:cNvSpPr>
          <p:nvPr>
            <p:ph type="ctrTitle" hasCustomPrompt="1"/>
          </p:nvPr>
        </p:nvSpPr>
        <p:spPr>
          <a:xfrm>
            <a:off x="457200" y="1419622"/>
            <a:ext cx="8229600" cy="1368152"/>
          </a:xfrm>
        </p:spPr>
        <p:txBody>
          <a:bodyPr>
            <a:normAutofit/>
          </a:bodyPr>
          <a:lstStyle>
            <a:lvl1pPr>
              <a:defRPr sz="2000">
                <a:solidFill>
                  <a:srgbClr val="3D5D72"/>
                </a:solidFill>
              </a:defRPr>
            </a:lvl1pPr>
          </a:lstStyle>
          <a:p>
            <a:r>
              <a:rPr lang="de-DE"/>
              <a:t>Vortragstitel eingeben</a:t>
            </a:r>
          </a:p>
        </p:txBody>
      </p:sp>
      <p:sp>
        <p:nvSpPr>
          <p:cNvPr id="11" name="Untertitel 2"/>
          <p:cNvSpPr>
            <a:spLocks noGrp="1"/>
          </p:cNvSpPr>
          <p:nvPr>
            <p:ph type="subTitle" idx="1" hasCustomPrompt="1"/>
          </p:nvPr>
        </p:nvSpPr>
        <p:spPr>
          <a:xfrm>
            <a:off x="457200" y="2931790"/>
            <a:ext cx="8229600" cy="288000"/>
          </a:xfrm>
          <a:noFill/>
        </p:spPr>
        <p:txBody>
          <a:bodyPr vert="horz" lIns="91440" tIns="45720" rIns="91440" bIns="45720" rtlCol="0">
            <a:normAutofit/>
          </a:bodyPr>
          <a:lstStyle>
            <a:lvl1pPr>
              <a:defRPr lang="de-DE" sz="1400" dirty="0"/>
            </a:lvl1pPr>
          </a:lstStyle>
          <a:p>
            <a:pPr lvl="0"/>
            <a:r>
              <a:rPr lang="de-DE"/>
              <a:t>Referent</a:t>
            </a:r>
          </a:p>
        </p:txBody>
      </p:sp>
      <p:sp>
        <p:nvSpPr>
          <p:cNvPr id="14" name="Textplatzhalter 13"/>
          <p:cNvSpPr>
            <a:spLocks noGrp="1"/>
          </p:cNvSpPr>
          <p:nvPr>
            <p:ph type="body" sz="quarter" idx="13" hasCustomPrompt="1"/>
          </p:nvPr>
        </p:nvSpPr>
        <p:spPr>
          <a:xfrm>
            <a:off x="457200" y="3219849"/>
            <a:ext cx="8229600" cy="288000"/>
          </a:xfrm>
          <a:noFill/>
        </p:spPr>
        <p:txBody>
          <a:bodyPr vert="horz" lIns="91440" tIns="45720" rIns="91440" bIns="45720" rtlCol="0">
            <a:normAutofit/>
          </a:bodyPr>
          <a:lstStyle>
            <a:lvl1pPr>
              <a:defRPr lang="de-DE" sz="1400" dirty="0" smtClean="0"/>
            </a:lvl1pPr>
          </a:lstStyle>
          <a:p>
            <a:pPr lvl="0"/>
            <a:r>
              <a:rPr lang="de-DE"/>
              <a:t>Veranstaltung</a:t>
            </a:r>
          </a:p>
        </p:txBody>
      </p:sp>
      <p:sp>
        <p:nvSpPr>
          <p:cNvPr id="16" name="Textplatzhalter 15"/>
          <p:cNvSpPr>
            <a:spLocks noGrp="1"/>
          </p:cNvSpPr>
          <p:nvPr>
            <p:ph type="body" sz="quarter" idx="14" hasCustomPrompt="1"/>
          </p:nvPr>
        </p:nvSpPr>
        <p:spPr>
          <a:xfrm>
            <a:off x="457200" y="3507868"/>
            <a:ext cx="8229600" cy="288000"/>
          </a:xfrm>
          <a:noFill/>
        </p:spPr>
        <p:txBody>
          <a:bodyPr vert="horz" lIns="91440" tIns="45720" rIns="91440" bIns="45720" rtlCol="0">
            <a:normAutofit/>
          </a:bodyPr>
          <a:lstStyle>
            <a:lvl1pPr>
              <a:defRPr lang="de-DE" sz="1400" smtClean="0"/>
            </a:lvl1pPr>
            <a:lvl2pPr>
              <a:defRPr lang="de-DE" smtClean="0"/>
            </a:lvl2pPr>
            <a:lvl3pPr>
              <a:defRPr lang="de-DE" smtClean="0"/>
            </a:lvl3pPr>
            <a:lvl4pPr>
              <a:defRPr lang="de-DE" smtClean="0"/>
            </a:lvl4pPr>
            <a:lvl5pPr>
              <a:defRPr lang="de-DE"/>
            </a:lvl5pPr>
          </a:lstStyle>
          <a:p>
            <a:pPr lvl="0"/>
            <a:r>
              <a:rPr lang="de-DE"/>
              <a:t>Ort</a:t>
            </a:r>
          </a:p>
        </p:txBody>
      </p:sp>
      <p:sp>
        <p:nvSpPr>
          <p:cNvPr id="18" name="Textplatzhalter 17"/>
          <p:cNvSpPr>
            <a:spLocks noGrp="1"/>
          </p:cNvSpPr>
          <p:nvPr>
            <p:ph type="body" sz="quarter" idx="15" hasCustomPrompt="1"/>
          </p:nvPr>
        </p:nvSpPr>
        <p:spPr>
          <a:xfrm>
            <a:off x="457200" y="3795886"/>
            <a:ext cx="8229600" cy="288000"/>
          </a:xfrm>
        </p:spPr>
        <p:txBody>
          <a:bodyPr/>
          <a:lstStyle>
            <a:lvl1pPr>
              <a:defRPr sz="1400"/>
            </a:lvl1pPr>
          </a:lstStyle>
          <a:p>
            <a:pPr lvl="0"/>
            <a:r>
              <a:rPr lang="de-DE"/>
              <a:t>Datum</a:t>
            </a:r>
          </a:p>
        </p:txBody>
      </p:sp>
      <p:sp>
        <p:nvSpPr>
          <p:cNvPr id="2" name="Rechteck 1"/>
          <p:cNvSpPr/>
          <p:nvPr userDrawn="1"/>
        </p:nvSpPr>
        <p:spPr>
          <a:xfrm>
            <a:off x="457200" y="1059582"/>
            <a:ext cx="82296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Tree>
    <p:extLst>
      <p:ext uri="{BB962C8B-B14F-4D97-AF65-F5344CB8AC3E}">
        <p14:creationId xmlns:p14="http://schemas.microsoft.com/office/powerpoint/2010/main" val="225348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nhaltsfolie bzw.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a:t>Bitte Agenda oder Inhalt hier eingeben</a:t>
            </a:r>
          </a:p>
        </p:txBody>
      </p:sp>
      <p:sp>
        <p:nvSpPr>
          <p:cNvPr id="3" name="Inhaltsplatzhalter 2"/>
          <p:cNvSpPr>
            <a:spLocks noGrp="1"/>
          </p:cNvSpPr>
          <p:nvPr>
            <p:ph idx="1" hasCustomPrompt="1"/>
          </p:nvPr>
        </p:nvSpPr>
        <p:spPr>
          <a:noFill/>
        </p:spPr>
        <p:txBody>
          <a:bodyPr/>
          <a:lstStyle>
            <a:lvl1pPr marL="342900" indent="-342900">
              <a:buClr>
                <a:srgbClr val="63B4EA"/>
              </a:buClr>
              <a:buFont typeface="+mj-lt"/>
              <a:buAutoNum type="arabicPeriod"/>
              <a:defRPr>
                <a:solidFill>
                  <a:srgbClr val="63B4EA"/>
                </a:solidFill>
              </a:defRPr>
            </a:lvl1pPr>
            <a:lvl3pPr marL="468000" indent="-176213">
              <a:defRPr/>
            </a:lvl3pPr>
          </a:lstStyle>
          <a:p>
            <a:pPr lvl="0"/>
            <a:r>
              <a:rPr lang="de-DE"/>
              <a:t>Inhalt</a:t>
            </a:r>
          </a:p>
        </p:txBody>
      </p:sp>
      <p:sp>
        <p:nvSpPr>
          <p:cNvPr id="5" name="Fußzeilenplatzhalter 4"/>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14588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mph" presetSubtype="2" fill="hold" nodeType="clickEffect">
                  <p:stCondLst>
                    <p:cond delay="0"/>
                  </p:stCondLst>
                  <p:childTnLst>
                    <p:animClr clrSpc="rgb" dir="cw">
                      <p:cBhvr override="childStyle">
                        <p:cTn dur="2000" fill="hold"/>
                        <p:tgtEl>
                          <p:spTgt spid="3"/>
                        </p:tgtEl>
                        <p:attrNameLst>
                          <p:attrName>style.color</p:attrName>
                        </p:attrNameLst>
                      </p:cBhvr>
                      <p:to>
                        <a:schemeClr val="tx1"/>
                      </p:to>
                    </p:animClr>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folie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noFill/>
        </p:spPr>
        <p:txBody>
          <a:bodyPr/>
          <a:lstStyle>
            <a:lvl3pPr marL="468000" indent="-176213">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112727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folie Variante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3pPr marL="468000" indent="-176213">
              <a:defRPr/>
            </a:lvl3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2201459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wischenfolie für d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normAutofit/>
          </a:bodyPr>
          <a:lstStyle>
            <a:lvl1pPr algn="l">
              <a:defRPr sz="2200" b="1" cap="none" baseline="0"/>
            </a:lvl1pPr>
          </a:lstStyle>
          <a:p>
            <a:r>
              <a:rPr lang="de-DE"/>
              <a:t>Zwischenüberschrift</a:t>
            </a:r>
          </a:p>
        </p:txBody>
      </p:sp>
      <p:sp>
        <p:nvSpPr>
          <p:cNvPr id="3" name="Textplatzhalter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Oberzeile, falls gewünscht</a:t>
            </a:r>
          </a:p>
        </p:txBody>
      </p:sp>
      <p:sp>
        <p:nvSpPr>
          <p:cNvPr id="5" name="Fußzeilenplatzhalter 4"/>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284936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ext Grafik Bild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600"/>
            </a:lvl2pPr>
            <a:lvl3pPr marL="468000" indent="-176400">
              <a:defRPr sz="1600"/>
            </a:lvl3pPr>
            <a:lvl4pPr marL="792000" indent="-284400">
              <a:defRPr lang="de-DE" sz="1600" kern="1200" dirty="0" smtClean="0">
                <a:solidFill>
                  <a:srgbClr val="2F4E61"/>
                </a:solidFill>
                <a:latin typeface="+mn-lt"/>
                <a:ea typeface="+mn-ea"/>
                <a:cs typeface="+mn-cs"/>
                <a:sym typeface="Arial" pitchFamily="34" charset="0"/>
              </a:defRPr>
            </a:lvl4pPr>
            <a:lvl5pPr marL="1116000" indent="-284400">
              <a:defRPr lang="de-DE" sz="1600" kern="1200" dirty="0">
                <a:solidFill>
                  <a:srgbClr val="2F4E61"/>
                </a:solidFill>
                <a:latin typeface="+mn-lt"/>
                <a:ea typeface="+mn-ea"/>
                <a:cs typeface="+mn-cs"/>
                <a:sym typeface="Arial"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marL="792000" lvl="3" indent="-284400" algn="l" defTabSz="914400" rtl="0" eaLnBrk="0" fontAlgn="base" latinLnBrk="0" hangingPunct="0">
              <a:spcBef>
                <a:spcPts val="600"/>
              </a:spcBef>
              <a:spcAft>
                <a:spcPct val="0"/>
              </a:spcAft>
              <a:buFont typeface="Arial" panose="020B0604020202020204" pitchFamily="34" charset="0"/>
              <a:buChar char="–"/>
            </a:pPr>
            <a:r>
              <a:rPr lang="de-DE"/>
              <a:t>Vierte Ebene</a:t>
            </a:r>
          </a:p>
          <a:p>
            <a:pPr marL="1116000" lvl="4" indent="-284400" algn="l" defTabSz="914400" rtl="0" eaLnBrk="0" fontAlgn="base" latinLnBrk="0" hangingPunct="0">
              <a:spcBef>
                <a:spcPts val="600"/>
              </a:spcBef>
              <a:spcAft>
                <a:spcPct val="0"/>
              </a:spcAft>
              <a:buFont typeface="Arial" panose="020B0604020202020204" pitchFamily="34" charset="0"/>
              <a:buChar char="»"/>
            </a:pPr>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577350" indent="-28575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marL="468000" lvl="2" indent="-176400" algn="l" defTabSz="914400" rtl="0" eaLnBrk="0" fontAlgn="base" latinLnBrk="0" hangingPunct="0">
              <a:spcBef>
                <a:spcPts val="600"/>
              </a:spcBef>
              <a:spcAft>
                <a:spcPct val="0"/>
              </a:spcAft>
              <a:buFont typeface="Arial" panose="020B0604020202020204" pitchFamily="34" charset="0"/>
              <a:buChar char="•"/>
            </a:pPr>
            <a:r>
              <a:rPr lang="de-DE"/>
              <a:t>Dritte Ebene</a:t>
            </a:r>
          </a:p>
          <a:p>
            <a:pPr marL="792000" lvl="3" indent="-284400" algn="l" defTabSz="914400" rtl="0" eaLnBrk="0" fontAlgn="base" latinLnBrk="0" hangingPunct="0">
              <a:spcBef>
                <a:spcPts val="600"/>
              </a:spcBef>
              <a:spcAft>
                <a:spcPct val="0"/>
              </a:spcAft>
              <a:buFont typeface="Arial" panose="020B0604020202020204" pitchFamily="34" charset="0"/>
              <a:buChar char="–"/>
            </a:pPr>
            <a:r>
              <a:rPr lang="de-DE"/>
              <a:t>Vierte Ebene</a:t>
            </a:r>
          </a:p>
          <a:p>
            <a:pPr marL="1116000" lvl="4" indent="-284400" algn="l" defTabSz="914400" rtl="0" eaLnBrk="0" fontAlgn="base" latinLnBrk="0" hangingPunct="0">
              <a:spcBef>
                <a:spcPts val="600"/>
              </a:spcBef>
              <a:spcAft>
                <a:spcPct val="0"/>
              </a:spcAft>
              <a:buFont typeface="Arial" panose="020B0604020202020204" pitchFamily="34" charset="0"/>
              <a:buChar char="»"/>
            </a:pPr>
            <a:r>
              <a:rPr lang="de-DE"/>
              <a:t>Fünfte Ebene</a:t>
            </a:r>
          </a:p>
        </p:txBody>
      </p:sp>
      <p:sp>
        <p:nvSpPr>
          <p:cNvPr id="6" name="Fußzeilenplatzhalter 5"/>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155988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ext Grafik Bild Variante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a:noFill/>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468000" indent="-176400">
              <a:defRPr sz="1600">
                <a:latin typeface="Segoe UI" panose="020B0502040204020203" pitchFamily="34" charset="0"/>
                <a:cs typeface="Segoe UI" panose="020B0502040204020203"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marL="792000" lvl="3" indent="-284400" algn="l" defTabSz="914400" rtl="0" eaLnBrk="0" fontAlgn="base" latinLnBrk="0" hangingPunct="0">
              <a:spcBef>
                <a:spcPts val="600"/>
              </a:spcBef>
              <a:spcAft>
                <a:spcPct val="0"/>
              </a:spcAft>
              <a:buFont typeface="Arial" panose="020B0604020202020204" pitchFamily="34" charset="0"/>
              <a:buChar char="–"/>
            </a:pPr>
            <a:r>
              <a:rPr lang="de-DE"/>
              <a:t>Vierte Ebene</a:t>
            </a:r>
          </a:p>
          <a:p>
            <a:pPr marL="1116000" lvl="4" indent="-284400" algn="l" defTabSz="914400" rtl="0" eaLnBrk="0" fontAlgn="base" latinLnBrk="0" hangingPunct="0">
              <a:spcBef>
                <a:spcPts val="600"/>
              </a:spcBef>
              <a:spcAft>
                <a:spcPct val="0"/>
              </a:spcAft>
              <a:buFont typeface="Arial" panose="020B0604020202020204" pitchFamily="34" charset="0"/>
              <a:buChar char="»"/>
            </a:pPr>
            <a:r>
              <a:rPr lang="de-DE"/>
              <a:t>Fünfte Ebene</a:t>
            </a:r>
          </a:p>
        </p:txBody>
      </p:sp>
      <p:sp>
        <p:nvSpPr>
          <p:cNvPr id="4" name="Inhaltsplatzhalter 3"/>
          <p:cNvSpPr>
            <a:spLocks noGrp="1"/>
          </p:cNvSpPr>
          <p:nvPr>
            <p:ph sz="half" idx="2"/>
          </p:nvPr>
        </p:nvSpPr>
        <p:spPr>
          <a:xfrm>
            <a:off x="4648200" y="1200151"/>
            <a:ext cx="4038600" cy="3394472"/>
          </a:xfrm>
          <a:noFill/>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577350" indent="-28575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marL="468000" lvl="2" indent="-176400" algn="l" defTabSz="914400" rtl="0" eaLnBrk="0" fontAlgn="base" latinLnBrk="0" hangingPunct="0">
              <a:spcBef>
                <a:spcPts val="600"/>
              </a:spcBef>
              <a:spcAft>
                <a:spcPct val="0"/>
              </a:spcAft>
              <a:buFont typeface="Arial" panose="020B0604020202020204" pitchFamily="34" charset="0"/>
              <a:buChar char="•"/>
            </a:pPr>
            <a:r>
              <a:rPr lang="de-DE"/>
              <a:t>Dritte Ebene</a:t>
            </a:r>
          </a:p>
          <a:p>
            <a:pPr marL="792000" lvl="3" indent="-284400" algn="l" defTabSz="914400" rtl="0" eaLnBrk="0" fontAlgn="base" latinLnBrk="0" hangingPunct="0">
              <a:spcBef>
                <a:spcPts val="600"/>
              </a:spcBef>
              <a:spcAft>
                <a:spcPct val="0"/>
              </a:spcAft>
              <a:buFont typeface="Arial" panose="020B0604020202020204" pitchFamily="34" charset="0"/>
              <a:buChar char="–"/>
            </a:pPr>
            <a:r>
              <a:rPr lang="de-DE"/>
              <a:t>Vierte Ebene</a:t>
            </a:r>
          </a:p>
          <a:p>
            <a:pPr marL="1116000" lvl="4" indent="-284400" algn="l" defTabSz="914400" rtl="0" eaLnBrk="0" fontAlgn="base" latinLnBrk="0" hangingPunct="0">
              <a:spcBef>
                <a:spcPts val="600"/>
              </a:spcBef>
              <a:spcAft>
                <a:spcPct val="0"/>
              </a:spcAft>
              <a:buFont typeface="Arial" panose="020B0604020202020204" pitchFamily="34" charset="0"/>
              <a:buChar char="»"/>
            </a:pPr>
            <a:r>
              <a:rPr lang="de-DE"/>
              <a:t>Fünfte Ebene</a:t>
            </a:r>
          </a:p>
        </p:txBody>
      </p:sp>
      <p:sp>
        <p:nvSpPr>
          <p:cNvPr id="6" name="Fußzeilenplatzhalter 5"/>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7" name="Foliennummernplatzhalter 6"/>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417317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el und leere 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95417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556720" y="4803998"/>
            <a:ext cx="2895600" cy="273844"/>
          </a:xfrm>
          <a:prstGeom prst="rect">
            <a:avLst/>
          </a:prstGeom>
        </p:spPr>
        <p:txBody>
          <a:bodyPr/>
          <a:lstStyle/>
          <a:p>
            <a:r>
              <a:rPr lang="de-DE"/>
              <a:t>Stephanie Baumann, MBA</a:t>
            </a:r>
            <a:endParaRPr/>
          </a:p>
        </p:txBody>
      </p:sp>
      <p:sp>
        <p:nvSpPr>
          <p:cNvPr id="4" name="Foliennummernplatzhalter 3"/>
          <p:cNvSpPr>
            <a:spLocks noGrp="1"/>
          </p:cNvSpPr>
          <p:nvPr>
            <p:ph type="sldNum" sz="quarter" idx="12"/>
          </p:nvPr>
        </p:nvSpPr>
        <p:spPr/>
        <p:txBody>
          <a:bodyPr/>
          <a:lstStyle>
            <a:lvl1pPr>
              <a:defRPr>
                <a:solidFill>
                  <a:schemeClr val="bg1"/>
                </a:solidFill>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315978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halt I">
    <p:spTree>
      <p:nvGrpSpPr>
        <p:cNvPr id="1" name=""/>
        <p:cNvGrpSpPr/>
        <p:nvPr/>
      </p:nvGrpSpPr>
      <p:grpSpPr>
        <a:xfrm>
          <a:off x="0" y="0"/>
          <a:ext cx="0" cy="0"/>
          <a:chOff x="0" y="0"/>
          <a:chExt cx="0" cy="0"/>
        </a:xfrm>
      </p:grpSpPr>
      <p:sp>
        <p:nvSpPr>
          <p:cNvPr id="9" name="Text Box 6"/>
          <p:cNvSpPr txBox="1">
            <a:spLocks noChangeArrowheads="1"/>
          </p:cNvSpPr>
          <p:nvPr userDrawn="1"/>
        </p:nvSpPr>
        <p:spPr bwMode="auto">
          <a:xfrm>
            <a:off x="8221738" y="4947095"/>
            <a:ext cx="147639" cy="14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25718" tIns="12859" rIns="25718" bIns="12859" numCol="1" anchor="t" anchorCtr="0" compatLnSpc="1">
            <a:prstTxWarp prst="textNoShape">
              <a:avLst/>
            </a:prstTxWarp>
          </a:bodyPr>
          <a:lstStyle>
            <a:defPPr>
              <a:defRPr lang="en-US"/>
            </a:defPPr>
            <a:lvl1pPr algn="ctr" rtl="0" fontAlgn="base">
              <a:spcBef>
                <a:spcPct val="0"/>
              </a:spcBef>
              <a:spcAft>
                <a:spcPct val="0"/>
              </a:spcAft>
              <a:defRPr sz="800" kern="1200">
                <a:solidFill>
                  <a:schemeClr val="bg1"/>
                </a:solidFill>
                <a:latin typeface="Arial" pitchFamily="34" charset="0"/>
                <a:ea typeface="MS PGothic" pitchFamily="34" charset="-128"/>
                <a:cs typeface="+mn-cs"/>
                <a:sym typeface="Arial" pitchFamily="34" charset="0"/>
              </a:defRPr>
            </a:lvl1pPr>
            <a:lvl2pPr marL="171450" indent="2857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2pPr>
            <a:lvl3pPr marL="342900" indent="5715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3pPr>
            <a:lvl4pPr marL="514350" indent="85725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4pPr>
            <a:lvl5pPr marL="685800" indent="1143000" algn="ctr" rtl="0" fontAlgn="base">
              <a:spcBef>
                <a:spcPct val="0"/>
              </a:spcBef>
              <a:spcAft>
                <a:spcPct val="0"/>
              </a:spcAft>
              <a:defRPr sz="2100" kern="1200">
                <a:solidFill>
                  <a:srgbClr val="000000"/>
                </a:solidFill>
                <a:latin typeface="Gill Sans" charset="0"/>
                <a:ea typeface="Heiti SC Light" charset="-122"/>
                <a:cs typeface="+mn-cs"/>
                <a:sym typeface="Gill Sans" charset="0"/>
              </a:defRPr>
            </a:lvl5pPr>
            <a:lvl6pPr marL="2286000" algn="l" defTabSz="914400" rtl="0" eaLnBrk="1" latinLnBrk="0" hangingPunct="1">
              <a:defRPr sz="2100" kern="1200">
                <a:solidFill>
                  <a:srgbClr val="000000"/>
                </a:solidFill>
                <a:latin typeface="Gill Sans" charset="0"/>
                <a:ea typeface="Heiti SC Light" charset="-122"/>
                <a:cs typeface="+mn-cs"/>
                <a:sym typeface="Gill Sans" charset="0"/>
              </a:defRPr>
            </a:lvl6pPr>
            <a:lvl7pPr marL="2743200" algn="l" defTabSz="914400" rtl="0" eaLnBrk="1" latinLnBrk="0" hangingPunct="1">
              <a:defRPr sz="2100" kern="1200">
                <a:solidFill>
                  <a:srgbClr val="000000"/>
                </a:solidFill>
                <a:latin typeface="Gill Sans" charset="0"/>
                <a:ea typeface="Heiti SC Light" charset="-122"/>
                <a:cs typeface="+mn-cs"/>
                <a:sym typeface="Gill Sans" charset="0"/>
              </a:defRPr>
            </a:lvl7pPr>
            <a:lvl8pPr marL="3200400" algn="l" defTabSz="914400" rtl="0" eaLnBrk="1" latinLnBrk="0" hangingPunct="1">
              <a:defRPr sz="2100" kern="1200">
                <a:solidFill>
                  <a:srgbClr val="000000"/>
                </a:solidFill>
                <a:latin typeface="Gill Sans" charset="0"/>
                <a:ea typeface="Heiti SC Light" charset="-122"/>
                <a:cs typeface="+mn-cs"/>
                <a:sym typeface="Gill Sans" charset="0"/>
              </a:defRPr>
            </a:lvl8pPr>
            <a:lvl9pPr marL="3657600" algn="l" defTabSz="914400" rtl="0" eaLnBrk="1" latinLnBrk="0" hangingPunct="1">
              <a:defRPr sz="2100" kern="1200">
                <a:solidFill>
                  <a:srgbClr val="000000"/>
                </a:solidFill>
                <a:latin typeface="Gill Sans" charset="0"/>
                <a:ea typeface="Heiti SC Light" charset="-122"/>
                <a:cs typeface="+mn-cs"/>
                <a:sym typeface="Gill Sans" charset="0"/>
              </a:defRPr>
            </a:lvl9pPr>
          </a:lstStyle>
          <a:p>
            <a:pPr>
              <a:defRPr/>
            </a:pPr>
            <a:fld id="{1037719F-35A8-4F6F-8BAA-659EF982AD01}" type="slidenum">
              <a:rPr lang="en-US" altLang="de-DE" sz="600" smtClean="0">
                <a:solidFill>
                  <a:schemeClr val="bg1"/>
                </a:solidFill>
              </a:rPr>
              <a:pPr>
                <a:defRPr/>
              </a:pPr>
              <a:t>‹Nr.›</a:t>
            </a:fld>
            <a:endParaRPr lang="en-US" altLang="de-DE" sz="600" dirty="0">
              <a:solidFill>
                <a:schemeClr val="bg1"/>
              </a:solidFill>
            </a:endParaRPr>
          </a:p>
        </p:txBody>
      </p:sp>
      <p:sp>
        <p:nvSpPr>
          <p:cNvPr id="5" name="Titel 3"/>
          <p:cNvSpPr>
            <a:spLocks noGrp="1"/>
          </p:cNvSpPr>
          <p:nvPr>
            <p:ph type="title" hasCustomPrompt="1"/>
          </p:nvPr>
        </p:nvSpPr>
        <p:spPr>
          <a:xfrm>
            <a:off x="611560" y="267495"/>
            <a:ext cx="7128792" cy="792088"/>
          </a:xfrm>
          <a:prstGeom prst="rect">
            <a:avLst/>
          </a:prstGeom>
        </p:spPr>
        <p:txBody>
          <a:bodyPr/>
          <a:lstStyle>
            <a:lvl1pPr algn="l">
              <a:defRPr lang="en-US" altLang="de-DE" sz="1425" b="1" kern="1200" baseline="0" dirty="0" smtClean="0">
                <a:solidFill>
                  <a:srgbClr val="2F4E61"/>
                </a:solidFill>
                <a:latin typeface="Arial Bold" charset="0"/>
                <a:ea typeface="MS PGothic" pitchFamily="34" charset="-128"/>
                <a:cs typeface="+mn-cs"/>
                <a:sym typeface="Arial Bold" charset="0"/>
              </a:defRPr>
            </a:lvl1pPr>
          </a:lstStyle>
          <a:p>
            <a:pPr eaLnBrk="1" hangingPunct="1">
              <a:defRPr/>
            </a:pPr>
            <a:r>
              <a:rPr lang="en-US" altLang="de-DE" sz="1425" b="1" dirty="0" err="1">
                <a:solidFill>
                  <a:srgbClr val="2F4E61"/>
                </a:solidFill>
                <a:latin typeface="Arial Bold" charset="0"/>
                <a:ea typeface="MS PGothic" pitchFamily="34" charset="-128"/>
                <a:sym typeface="Arial Bold" charset="0"/>
              </a:rPr>
              <a:t>Überschrift</a:t>
            </a:r>
            <a:r>
              <a:rPr lang="en-US" altLang="de-DE" sz="1425" b="1" dirty="0">
                <a:solidFill>
                  <a:srgbClr val="2F4E61"/>
                </a:solidFill>
                <a:latin typeface="Arial Bold" charset="0"/>
                <a:ea typeface="MS PGothic" pitchFamily="34" charset="-128"/>
                <a:sym typeface="Arial Bold" charset="0"/>
              </a:rPr>
              <a:t>, 1. </a:t>
            </a:r>
            <a:r>
              <a:rPr lang="en-US" altLang="de-DE" sz="1425" b="1" dirty="0" err="1">
                <a:solidFill>
                  <a:srgbClr val="2F4E61"/>
                </a:solidFill>
                <a:latin typeface="Arial Bold" charset="0"/>
                <a:ea typeface="MS PGothic" pitchFamily="34" charset="-128"/>
                <a:sym typeface="Arial Bold" charset="0"/>
              </a:rPr>
              <a:t>Ebene</a:t>
            </a:r>
            <a:r>
              <a:rPr lang="en-US" altLang="de-DE" sz="1425" b="1" dirty="0">
                <a:solidFill>
                  <a:srgbClr val="2F4E61"/>
                </a:solidFill>
                <a:latin typeface="Arial Bold" charset="0"/>
                <a:ea typeface="MS PGothic" pitchFamily="34" charset="-128"/>
                <a:sym typeface="Arial Bold" charset="0"/>
              </a:rPr>
              <a:t>, </a:t>
            </a:r>
            <a:r>
              <a:rPr lang="en-US" altLang="de-DE" sz="1425" b="1" dirty="0" err="1">
                <a:solidFill>
                  <a:srgbClr val="2F4E61"/>
                </a:solidFill>
                <a:latin typeface="Arial Bold" charset="0"/>
                <a:ea typeface="MS PGothic" pitchFamily="34" charset="-128"/>
                <a:sym typeface="Arial Bold" charset="0"/>
              </a:rPr>
              <a:t>ggf</a:t>
            </a:r>
            <a:r>
              <a:rPr lang="en-US" altLang="de-DE" sz="1425" b="1" dirty="0">
                <a:solidFill>
                  <a:srgbClr val="2F4E61"/>
                </a:solidFill>
                <a:latin typeface="Arial Bold" charset="0"/>
                <a:ea typeface="MS PGothic" pitchFamily="34" charset="-128"/>
                <a:sym typeface="Arial Bold" charset="0"/>
              </a:rPr>
              <a:t>. 2-zeilig</a:t>
            </a:r>
            <a:br>
              <a:rPr lang="en-US" altLang="de-DE" sz="1425" b="1" dirty="0">
                <a:solidFill>
                  <a:srgbClr val="2F4E61"/>
                </a:solidFill>
                <a:latin typeface="Arial Bold" charset="0"/>
                <a:ea typeface="MS PGothic" pitchFamily="34" charset="-128"/>
                <a:sym typeface="Arial Bold" charset="0"/>
              </a:rPr>
            </a:br>
            <a:endParaRPr lang="en-US" altLang="de-DE" sz="1425" b="1" dirty="0">
              <a:solidFill>
                <a:srgbClr val="5BB435"/>
              </a:solidFill>
              <a:latin typeface="Arial Bold" charset="0"/>
              <a:ea typeface="MS PGothic" pitchFamily="34" charset="-128"/>
              <a:sym typeface="Arial Bold" charset="0"/>
            </a:endParaRPr>
          </a:p>
        </p:txBody>
      </p:sp>
      <p:sp>
        <p:nvSpPr>
          <p:cNvPr id="6" name="Inhaltsplatzhalter 2"/>
          <p:cNvSpPr>
            <a:spLocks noGrp="1"/>
          </p:cNvSpPr>
          <p:nvPr>
            <p:ph idx="1" hasCustomPrompt="1"/>
          </p:nvPr>
        </p:nvSpPr>
        <p:spPr>
          <a:xfrm>
            <a:off x="611188" y="1131592"/>
            <a:ext cx="7848600" cy="3528392"/>
          </a:xfrm>
          <a:prstGeom prst="rect">
            <a:avLst/>
          </a:prstGeom>
        </p:spPr>
        <p:txBody>
          <a:bodyPr/>
          <a:lstStyle>
            <a:lvl1pPr marL="257175" indent="-257175">
              <a:spcBef>
                <a:spcPts val="450"/>
              </a:spcBef>
              <a:spcAft>
                <a:spcPts val="450"/>
              </a:spcAft>
              <a:buFont typeface="Wingdings" panose="05000000000000000000" pitchFamily="2" charset="2"/>
              <a:buChar char="§"/>
              <a:defRPr sz="1350">
                <a:latin typeface="Arial" panose="020B0604020202020204" pitchFamily="34" charset="0"/>
                <a:cs typeface="Arial" panose="020B0604020202020204" pitchFamily="34" charset="0"/>
              </a:defRPr>
            </a:lvl1pPr>
            <a:lvl2pPr marL="557213" indent="-214313">
              <a:spcBef>
                <a:spcPts val="450"/>
              </a:spcBef>
              <a:spcAft>
                <a:spcPts val="450"/>
              </a:spcAft>
              <a:buFont typeface="Wingdings" panose="05000000000000000000" pitchFamily="2" charset="2"/>
              <a:buChar char="§"/>
              <a:defRPr sz="1350">
                <a:latin typeface="Arial" panose="020B0604020202020204" pitchFamily="34" charset="0"/>
                <a:cs typeface="Arial" panose="020B0604020202020204" pitchFamily="34" charset="0"/>
              </a:defRPr>
            </a:lvl2pPr>
            <a:lvl3pPr marL="857250" indent="-171450">
              <a:spcBef>
                <a:spcPts val="450"/>
              </a:spcBef>
              <a:spcAft>
                <a:spcPts val="450"/>
              </a:spcAft>
              <a:buFont typeface="Wingdings" panose="05000000000000000000" pitchFamily="2" charset="2"/>
              <a:buChar char="§"/>
              <a:defRPr sz="1200">
                <a:latin typeface="Arial" panose="020B0604020202020204" pitchFamily="34" charset="0"/>
                <a:cs typeface="Arial" panose="020B0604020202020204" pitchFamily="34" charset="0"/>
              </a:defRPr>
            </a:lvl3pPr>
          </a:lstStyle>
          <a:p>
            <a:pPr lvl="0"/>
            <a:r>
              <a:rPr lang="de-DE" dirty="0"/>
              <a:t>Mastertextformat bearbeiten</a:t>
            </a:r>
          </a:p>
          <a:p>
            <a:pPr lvl="1"/>
            <a:r>
              <a:rPr lang="de-DE" dirty="0"/>
              <a:t>Zweite Ebene</a:t>
            </a:r>
          </a:p>
          <a:p>
            <a:pPr lvl="2"/>
            <a:r>
              <a:rPr lang="de-DE" dirty="0"/>
              <a:t>Dritte Ebene</a:t>
            </a:r>
          </a:p>
        </p:txBody>
      </p:sp>
      <p:sp>
        <p:nvSpPr>
          <p:cNvPr id="10" name="Fußzeilenplatzhalter 3"/>
          <p:cNvSpPr>
            <a:spLocks noGrp="1"/>
          </p:cNvSpPr>
          <p:nvPr>
            <p:ph type="ftr" sz="quarter" idx="3"/>
          </p:nvPr>
        </p:nvSpPr>
        <p:spPr>
          <a:xfrm>
            <a:off x="5132391" y="4843464"/>
            <a:ext cx="2752725" cy="271462"/>
          </a:xfrm>
          <a:prstGeom prst="rect">
            <a:avLst/>
          </a:prstGeom>
        </p:spPr>
        <p:txBody>
          <a:bodyPr vert="horz" lIns="91440" tIns="45720" rIns="91440" bIns="45720" rtlCol="0" anchor="ctr"/>
          <a:lstStyle>
            <a:lvl1pPr algn="l">
              <a:defRPr sz="600" dirty="0" smtClean="0">
                <a:solidFill>
                  <a:srgbClr val="2F4E61"/>
                </a:solidFill>
                <a:latin typeface="+mn-lt"/>
                <a:ea typeface="MS PGothic" pitchFamily="34" charset="-128"/>
              </a:defRPr>
            </a:lvl1pPr>
          </a:lstStyle>
          <a:p>
            <a:pPr>
              <a:defRPr/>
            </a:pPr>
            <a:r>
              <a:rPr lang="de-DE" dirty="0"/>
              <a:t>Thema</a:t>
            </a:r>
          </a:p>
        </p:txBody>
      </p:sp>
    </p:spTree>
    <p:extLst>
      <p:ext uri="{BB962C8B-B14F-4D97-AF65-F5344CB8AC3E}">
        <p14:creationId xmlns:p14="http://schemas.microsoft.com/office/powerpoint/2010/main" val="148215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folie bzw. 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atin typeface="Segoe UI" panose="020B0502040204020203" pitchFamily="34" charset="0"/>
                <a:cs typeface="Segoe UI" panose="020B0502040204020203" pitchFamily="34" charset="0"/>
              </a:defRPr>
            </a:lvl1pPr>
          </a:lstStyle>
          <a:p>
            <a:r>
              <a:rPr lang="de-DE"/>
              <a:t>Bitte Agenda oder Inhalt hier eingeben</a:t>
            </a:r>
          </a:p>
        </p:txBody>
      </p:sp>
      <p:sp>
        <p:nvSpPr>
          <p:cNvPr id="3" name="Inhaltsplatzhalter 2"/>
          <p:cNvSpPr>
            <a:spLocks noGrp="1"/>
          </p:cNvSpPr>
          <p:nvPr>
            <p:ph idx="1" hasCustomPrompt="1"/>
          </p:nvPr>
        </p:nvSpPr>
        <p:spPr>
          <a:noFill/>
        </p:spPr>
        <p:txBody>
          <a:bodyPr/>
          <a:lstStyle>
            <a:lvl1pPr marL="342900" indent="-342900">
              <a:buClr>
                <a:srgbClr val="63B4EA"/>
              </a:buClr>
              <a:buFont typeface="+mj-lt"/>
              <a:buAutoNum type="arabicPeriod"/>
              <a:defRPr>
                <a:solidFill>
                  <a:srgbClr val="63B4EA"/>
                </a:solidFill>
                <a:latin typeface="Segoe UI" panose="020B0502040204020203" pitchFamily="34" charset="0"/>
                <a:cs typeface="Segoe UI" panose="020B0502040204020203" pitchFamily="34" charset="0"/>
              </a:defRPr>
            </a:lvl1pPr>
            <a:lvl3pPr marL="468000" indent="-176213">
              <a:defRPr/>
            </a:lvl3pPr>
          </a:lstStyle>
          <a:p>
            <a:pPr lvl="0"/>
            <a:r>
              <a:rPr lang="de-DE"/>
              <a:t>Inhalt</a:t>
            </a:r>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25515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 presetClass="emph" presetSubtype="2" fill="hold" nodeType="clickEffect">
                  <p:stCondLst>
                    <p:cond delay="0"/>
                  </p:stCondLst>
                  <p:childTnLst>
                    <p:animClr clrSpc="rgb" dir="cw">
                      <p:cBhvr override="childStyle">
                        <p:cTn dur="2000" fill="hold"/>
                        <p:tgtEl>
                          <p:spTgt spid="3"/>
                        </p:tgtEl>
                        <p:attrNameLst>
                          <p:attrName>style.color</p:attrName>
                        </p:attrNameLst>
                      </p:cBhvr>
                      <p:to>
                        <a:schemeClr val="tx1"/>
                      </p:to>
                    </p:animClr>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folie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p>
        </p:txBody>
      </p:sp>
      <p:sp>
        <p:nvSpPr>
          <p:cNvPr id="3" name="Inhaltsplatzhalter 2"/>
          <p:cNvSpPr>
            <a:spLocks noGrp="1"/>
          </p:cNvSpPr>
          <p:nvPr>
            <p:ph idx="1"/>
          </p:nvPr>
        </p:nvSpPr>
        <p:spPr>
          <a:noFill/>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marL="468000" indent="-176213">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184138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folie Variante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p>
        </p:txBody>
      </p:sp>
      <p:sp>
        <p:nvSpPr>
          <p:cNvPr id="3" name="Inhaltsplatzhalt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marL="468000" indent="-176213">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380600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Zwischenfolie für d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normAutofit/>
          </a:bodyPr>
          <a:lstStyle>
            <a:lvl1pPr algn="l">
              <a:defRPr sz="2200" b="1" cap="none" baseline="0">
                <a:latin typeface="Segoe UI" panose="020B0502040204020203" pitchFamily="34" charset="0"/>
                <a:cs typeface="Segoe UI" panose="020B0502040204020203" pitchFamily="34" charset="0"/>
              </a:defRPr>
            </a:lvl1pPr>
          </a:lstStyle>
          <a:p>
            <a:r>
              <a:rPr lang="de-DE"/>
              <a:t>Zwischenüberschrift</a:t>
            </a:r>
          </a:p>
        </p:txBody>
      </p:sp>
      <p:sp>
        <p:nvSpPr>
          <p:cNvPr id="3" name="Textplatzhalter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Oberzeile, falls gewünscht</a:t>
            </a:r>
          </a:p>
        </p:txBody>
      </p:sp>
      <p:sp>
        <p:nvSpPr>
          <p:cNvPr id="5" name="Fußzeilenplatzhalt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6" name="Foliennummernplatzhalt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106850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ext Grafik Bild Variante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468000" indent="-176400">
              <a:defRPr sz="1600">
                <a:latin typeface="Segoe UI" panose="020B0502040204020203" pitchFamily="34" charset="0"/>
                <a:cs typeface="Segoe UI" panose="020B0502040204020203"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577350" indent="-28575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7" name="Foliennummernplatzhalt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2965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Grafik Bild Variante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p>
        </p:txBody>
      </p:sp>
      <p:sp>
        <p:nvSpPr>
          <p:cNvPr id="3" name="Inhaltsplatzhalter 2"/>
          <p:cNvSpPr>
            <a:spLocks noGrp="1"/>
          </p:cNvSpPr>
          <p:nvPr>
            <p:ph sz="half" idx="1"/>
          </p:nvPr>
        </p:nvSpPr>
        <p:spPr>
          <a:xfrm>
            <a:off x="457200" y="1200151"/>
            <a:ext cx="4038600" cy="3394472"/>
          </a:xfrm>
          <a:noFill/>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468000" indent="-176400">
              <a:defRPr sz="1600">
                <a:latin typeface="Segoe UI" panose="020B0502040204020203" pitchFamily="34" charset="0"/>
                <a:cs typeface="Segoe UI" panose="020B0502040204020203"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200151"/>
            <a:ext cx="4038600" cy="3394472"/>
          </a:xfrm>
          <a:noFill/>
        </p:spPr>
        <p:txBody>
          <a:bodyPr/>
          <a:lstStyle>
            <a:lvl1pPr>
              <a:defRPr sz="1800">
                <a:latin typeface="Segoe UI" panose="020B0502040204020203" pitchFamily="34" charset="0"/>
                <a:cs typeface="Segoe UI" panose="020B0502040204020203" pitchFamily="34" charset="0"/>
              </a:defRPr>
            </a:lvl1pPr>
            <a:lvl2pPr>
              <a:defRPr sz="1600">
                <a:latin typeface="Segoe UI" panose="020B0502040204020203" pitchFamily="34" charset="0"/>
                <a:cs typeface="Segoe UI" panose="020B0502040204020203" pitchFamily="34" charset="0"/>
              </a:defRPr>
            </a:lvl2pPr>
            <a:lvl3pPr marL="577350" indent="-28575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7" name="Foliennummernplatzhalt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63197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el und leere 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Mastertitelformat bearbeiten</a:t>
            </a:r>
          </a:p>
        </p:txBody>
      </p:sp>
      <p:sp>
        <p:nvSpPr>
          <p:cNvPr id="4" name="Fußzeilenplatzhalt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5" name="Foliennummernplatzhalter 4"/>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282761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de-DE"/>
              <a:t>Stephanie Baumann, MBA</a:t>
            </a:r>
          </a:p>
        </p:txBody>
      </p:sp>
      <p:sp>
        <p:nvSpPr>
          <p:cNvPr id="4" name="Foliennummernplatzhalter 3"/>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Tree>
    <p:extLst>
      <p:ext uri="{BB962C8B-B14F-4D97-AF65-F5344CB8AC3E}">
        <p14:creationId xmlns:p14="http://schemas.microsoft.com/office/powerpoint/2010/main" val="261983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1" y="321"/>
            <a:ext cx="9142858" cy="5142857"/>
          </a:xfrm>
          <a:prstGeom prst="rect">
            <a:avLst/>
          </a:prstGeom>
        </p:spPr>
      </p:pic>
      <p:sp>
        <p:nvSpPr>
          <p:cNvPr id="2" name="Titelplatzhalter 1"/>
          <p:cNvSpPr>
            <a:spLocks noGrp="1"/>
          </p:cNvSpPr>
          <p:nvPr>
            <p:ph type="title"/>
          </p:nvPr>
        </p:nvSpPr>
        <p:spPr>
          <a:xfrm>
            <a:off x="457200" y="205979"/>
            <a:ext cx="7787208" cy="857250"/>
          </a:xfrm>
          <a:prstGeom prst="rect">
            <a:avLst/>
          </a:prstGeom>
          <a:noFill/>
        </p:spPr>
        <p:txBody>
          <a:bodyPr vert="horz" lIns="91440" tIns="45720" rIns="91440" bIns="45720" rtlCol="0" anchor="t">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a:noFill/>
        </p:spPr>
        <p:txBody>
          <a:bodyPr vert="horz" lIns="91440" tIns="45720" rIns="91440" bIns="45720" rtlCol="0">
            <a:normAutofit/>
          </a:bodyPr>
          <a:lstStyle/>
          <a:p>
            <a:pPr lvl="0"/>
            <a:r>
              <a:rPr lang="de-DE"/>
              <a:t>Textmasterformat bearbeiten</a:t>
            </a:r>
          </a:p>
          <a:p>
            <a:pPr lvl="1"/>
            <a:r>
              <a:rPr lang="de-DE"/>
              <a:t>Zweite Ebene</a:t>
            </a:r>
          </a:p>
          <a:p>
            <a:pPr marL="468000" lvl="2" indent="-176213" algn="l" defTabSz="914400" rtl="0" eaLnBrk="0" fontAlgn="base" latinLnBrk="0" hangingPunct="0">
              <a:spcBef>
                <a:spcPts val="600"/>
              </a:spcBef>
              <a:spcAft>
                <a:spcPct val="0"/>
              </a:spcAft>
              <a:buFont typeface="Arial" panose="020B0604020202020204" pitchFamily="34" charset="0"/>
              <a:buChar char="•"/>
            </a:pPr>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4556720" y="4803998"/>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lang="de-DE" sz="800" dirty="0">
                <a:solidFill>
                  <a:srgbClr val="3D5D72"/>
                </a:solidFill>
                <a:latin typeface="Segoe UI" panose="020B0502040204020203" pitchFamily="34" charset="0"/>
                <a:ea typeface="MS PGothic" pitchFamily="34" charset="-128"/>
                <a:cs typeface="Segoe UI" panose="020B0502040204020203" pitchFamily="34" charset="0"/>
              </a:defRPr>
            </a:lvl1pPr>
          </a:lstStyle>
          <a:p>
            <a:r>
              <a:rPr lang="de-DE"/>
              <a:t>Stephanie Baumann, MBA</a:t>
            </a:r>
          </a:p>
        </p:txBody>
      </p:sp>
      <p:sp>
        <p:nvSpPr>
          <p:cNvPr id="6" name="Foliennummernplatzhalter 5"/>
          <p:cNvSpPr>
            <a:spLocks noGrp="1"/>
          </p:cNvSpPr>
          <p:nvPr>
            <p:ph type="sldNum" sz="quarter" idx="4"/>
          </p:nvPr>
        </p:nvSpPr>
        <p:spPr>
          <a:xfrm>
            <a:off x="8262464" y="4803998"/>
            <a:ext cx="486000" cy="273600"/>
          </a:xfrm>
          <a:prstGeom prst="rect">
            <a:avLst/>
          </a:prstGeom>
        </p:spPr>
        <p:txBody>
          <a:bodyPr vert="horz" lIns="91440" tIns="45720" rIns="91440" bIns="45720" rtlCol="0" anchor="b"/>
          <a:lstStyle>
            <a:lvl1pPr algn="ctr">
              <a:defRPr sz="800">
                <a:solidFill>
                  <a:schemeClr val="bg1"/>
                </a:solidFill>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
        <p:nvSpPr>
          <p:cNvPr id="19" name="Rectangle 4"/>
          <p:cNvSpPr>
            <a:spLocks/>
          </p:cNvSpPr>
          <p:nvPr userDrawn="1"/>
        </p:nvSpPr>
        <p:spPr bwMode="auto">
          <a:xfrm>
            <a:off x="2114550" y="4806380"/>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eaLnBrk="1" hangingPunct="1">
              <a:defRPr/>
            </a:pPr>
            <a:r>
              <a:rPr lang="de-DE" altLang="de-DE" sz="800">
                <a:solidFill>
                  <a:srgbClr val="3D5D72"/>
                </a:solidFill>
                <a:latin typeface="Arial" pitchFamily="34" charset="0"/>
                <a:ea typeface="MS PGothic" pitchFamily="34" charset="-128"/>
                <a:sym typeface="Arial" pitchFamily="34" charset="0"/>
              </a:rPr>
              <a:t>Treuhandstelle für Wohnungsunternehmen</a:t>
            </a:r>
            <a:br>
              <a:rPr lang="de-DE" altLang="de-DE" sz="800">
                <a:solidFill>
                  <a:srgbClr val="3D5D72"/>
                </a:solidFill>
                <a:latin typeface="Arial" pitchFamily="34" charset="0"/>
                <a:ea typeface="MS PGothic" pitchFamily="34" charset="-128"/>
                <a:sym typeface="Arial" pitchFamily="34" charset="0"/>
              </a:rPr>
            </a:br>
            <a:r>
              <a:rPr lang="de-DE" altLang="de-DE" sz="800">
                <a:solidFill>
                  <a:srgbClr val="3D5D72"/>
                </a:solidFill>
                <a:latin typeface="Arial" pitchFamily="34" charset="0"/>
                <a:ea typeface="MS PGothic" pitchFamily="34" charset="-128"/>
                <a:sym typeface="Arial" pitchFamily="34" charset="0"/>
              </a:rPr>
              <a:t>in Bayern GmbH </a:t>
            </a:r>
            <a:br>
              <a:rPr lang="de-DE" altLang="de-DE" sz="800">
                <a:solidFill>
                  <a:srgbClr val="3D5D72"/>
                </a:solidFill>
                <a:latin typeface="Arial" pitchFamily="34" charset="0"/>
                <a:ea typeface="MS PGothic" pitchFamily="34" charset="-128"/>
                <a:sym typeface="Arial" pitchFamily="34" charset="0"/>
              </a:rPr>
            </a:br>
            <a:r>
              <a:rPr lang="de-DE" altLang="de-DE" sz="800">
                <a:solidFill>
                  <a:srgbClr val="3D5D72"/>
                </a:solidFill>
                <a:latin typeface="Arial" pitchFamily="34" charset="0"/>
                <a:ea typeface="MS PGothic" pitchFamily="34" charset="-128"/>
                <a:sym typeface="Arial" pitchFamily="34" charset="0"/>
              </a:rPr>
              <a:t> </a:t>
            </a:r>
          </a:p>
        </p:txBody>
      </p:sp>
      <p:sp>
        <p:nvSpPr>
          <p:cNvPr id="20" name="Rectangle 5"/>
          <p:cNvSpPr>
            <a:spLocks/>
          </p:cNvSpPr>
          <p:nvPr userDrawn="1"/>
        </p:nvSpPr>
        <p:spPr bwMode="auto">
          <a:xfrm>
            <a:off x="457200" y="4806380"/>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eaLnBrk="1" hangingPunct="1">
              <a:defRPr/>
            </a:pPr>
            <a:r>
              <a:rPr lang="en-US" altLang="de-DE" sz="800" b="1">
                <a:solidFill>
                  <a:srgbClr val="2F4E61"/>
                </a:solidFill>
                <a:latin typeface="Arial Bold" charset="0"/>
                <a:ea typeface="MS PGothic" pitchFamily="34" charset="-128"/>
                <a:sym typeface="Arial Bold" charset="0"/>
              </a:rPr>
              <a:t>VdW</a:t>
            </a:r>
            <a:r>
              <a:rPr lang="en-US" altLang="de-DE" sz="800" b="1" baseline="0">
                <a:solidFill>
                  <a:srgbClr val="2F4E61"/>
                </a:solidFill>
                <a:latin typeface="Arial Bold" charset="0"/>
                <a:ea typeface="MS PGothic" pitchFamily="34" charset="-128"/>
                <a:sym typeface="Arial Bold" charset="0"/>
              </a:rPr>
              <a:t> Bayern Treuhand</a:t>
            </a:r>
            <a:endParaRPr lang="en-US" altLang="de-DE" sz="800" b="1">
              <a:solidFill>
                <a:srgbClr val="2F4E61"/>
              </a:solidFill>
              <a:latin typeface="Arial Bold" charset="0"/>
              <a:ea typeface="MS PGothic" pitchFamily="34" charset="-128"/>
              <a:sym typeface="Arial Bold" charset="0"/>
            </a:endParaRPr>
          </a:p>
          <a:p>
            <a:pPr algn="l" eaLnBrk="1" hangingPunct="1">
              <a:defRPr/>
            </a:pPr>
            <a:endParaRPr lang="en-US" altLang="de-DE" sz="800" b="1">
              <a:solidFill>
                <a:srgbClr val="5BB435"/>
              </a:solidFill>
              <a:latin typeface="Arial Bold" charset="0"/>
              <a:ea typeface="MS PGothic" pitchFamily="34" charset="-128"/>
              <a:sym typeface="Arial Bold" charset="0"/>
            </a:endParaRPr>
          </a:p>
        </p:txBody>
      </p:sp>
    </p:spTree>
    <p:extLst>
      <p:ext uri="{BB962C8B-B14F-4D97-AF65-F5344CB8AC3E}">
        <p14:creationId xmlns:p14="http://schemas.microsoft.com/office/powerpoint/2010/main" val="318477696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6" r:id="rId4"/>
    <p:sldLayoutId id="2147483651" r:id="rId5"/>
    <p:sldLayoutId id="2147483652" r:id="rId6"/>
    <p:sldLayoutId id="2147483658" r:id="rId7"/>
    <p:sldLayoutId id="2147483654" r:id="rId8"/>
    <p:sldLayoutId id="2147483655" r:id="rId9"/>
  </p:sldLayoutIdLst>
  <p:hf hdr="0" dt="0"/>
  <p:txStyles>
    <p:titleStyle>
      <a:lvl1pPr marL="0" algn="l" defTabSz="914400" rtl="0" eaLnBrk="1" latinLnBrk="0" hangingPunct="1">
        <a:spcBef>
          <a:spcPct val="0"/>
        </a:spcBef>
        <a:buNone/>
        <a:defRPr lang="de-DE" sz="2000" b="1" kern="1200" dirty="0">
          <a:solidFill>
            <a:srgbClr val="3D5D72"/>
          </a:solidFill>
          <a:latin typeface="Segoe UI" panose="020B0502040204020203" pitchFamily="34" charset="0"/>
          <a:ea typeface="MS PGothic" pitchFamily="34" charset="-128"/>
          <a:cs typeface="Segoe UI" panose="020B0502040204020203" pitchFamily="34" charset="0"/>
        </a:defRPr>
      </a:lvl1pPr>
    </p:titleStyle>
    <p:bodyStyle>
      <a:lvl1pPr marL="284400" indent="-284400" algn="l" defTabSz="914400" rtl="0" eaLnBrk="1" fontAlgn="base" latinLnBrk="0" hangingPunct="1">
        <a:spcBef>
          <a:spcPts val="1313"/>
        </a:spcBef>
        <a:spcAft>
          <a:spcPct val="0"/>
        </a:spcAft>
        <a:buClr>
          <a:srgbClr val="3D5D72"/>
        </a:buClr>
        <a:buFont typeface="Wingdings" panose="05000000000000000000" pitchFamily="2" charset="2"/>
        <a:buNone/>
        <a:defRPr lang="de-DE" sz="18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1pPr>
      <a:lvl2pPr marL="285750" indent="-285750" algn="l" defTabSz="914400" rtl="0" eaLnBrk="1" fontAlgn="base" latinLnBrk="0" hangingPunct="1">
        <a:spcBef>
          <a:spcPts val="1313"/>
        </a:spcBef>
        <a:spcAft>
          <a:spcPct val="0"/>
        </a:spcAft>
        <a:buFont typeface="Wingdings" panose="05000000000000000000" pitchFamily="2" charset="2"/>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2pPr>
      <a:lvl3pPr marL="577537" indent="-285750" algn="l" defTabSz="914400" rtl="0" eaLnBrk="1" fontAlgn="base" latinLnBrk="0" hangingPunct="1">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lgn="l" defTabSz="914400" rtl="0" eaLnBrk="1" fontAlgn="base" latinLnBrk="0" hangingPunct="1">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lgn="l" defTabSz="914400" rtl="0" eaLnBrk="1" fontAlgn="base" latinLnBrk="0" hangingPunct="1">
        <a:spcBef>
          <a:spcPts val="600"/>
        </a:spcBef>
        <a:spcAft>
          <a:spcPct val="0"/>
        </a:spcAft>
        <a:buFont typeface="Arial" panose="020B0604020202020204" pitchFamily="34" charset="0"/>
        <a:buChar char="»"/>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7"/>
          <p:cNvSpPr>
            <a:spLocks/>
          </p:cNvSpPr>
          <p:nvPr userDrawn="1"/>
        </p:nvSpPr>
        <p:spPr bwMode="auto">
          <a:xfrm>
            <a:off x="8261097" y="4816409"/>
            <a:ext cx="487367" cy="407988"/>
          </a:xfrm>
          <a:custGeom>
            <a:avLst/>
            <a:gdLst>
              <a:gd name="T0" fmla="*/ 0 w 386"/>
              <a:gd name="T1" fmla="*/ 323 h 323"/>
              <a:gd name="T2" fmla="*/ 0 w 386"/>
              <a:gd name="T3" fmla="*/ 323 h 323"/>
              <a:gd name="T4" fmla="*/ 386 w 386"/>
              <a:gd name="T5" fmla="*/ 323 h 323"/>
              <a:gd name="T6" fmla="*/ 386 w 386"/>
              <a:gd name="T7" fmla="*/ 0 h 323"/>
              <a:gd name="T8" fmla="*/ 0 w 386"/>
              <a:gd name="T9" fmla="*/ 0 h 323"/>
              <a:gd name="T10" fmla="*/ 0 w 386"/>
              <a:gd name="T11" fmla="*/ 323 h 323"/>
            </a:gdLst>
            <a:ahLst/>
            <a:cxnLst>
              <a:cxn ang="0">
                <a:pos x="T0" y="T1"/>
              </a:cxn>
              <a:cxn ang="0">
                <a:pos x="T2" y="T3"/>
              </a:cxn>
              <a:cxn ang="0">
                <a:pos x="T4" y="T5"/>
              </a:cxn>
              <a:cxn ang="0">
                <a:pos x="T6" y="T7"/>
              </a:cxn>
              <a:cxn ang="0">
                <a:pos x="T8" y="T9"/>
              </a:cxn>
              <a:cxn ang="0">
                <a:pos x="T10" y="T11"/>
              </a:cxn>
            </a:cxnLst>
            <a:rect l="0" t="0" r="r" b="b"/>
            <a:pathLst>
              <a:path w="386" h="323">
                <a:moveTo>
                  <a:pt x="0" y="323"/>
                </a:moveTo>
                <a:lnTo>
                  <a:pt x="0" y="323"/>
                </a:lnTo>
                <a:lnTo>
                  <a:pt x="386" y="323"/>
                </a:lnTo>
                <a:lnTo>
                  <a:pt x="386" y="0"/>
                </a:lnTo>
                <a:lnTo>
                  <a:pt x="0" y="0"/>
                </a:lnTo>
                <a:lnTo>
                  <a:pt x="0" y="323"/>
                </a:lnTo>
                <a:close/>
              </a:path>
            </a:pathLst>
          </a:custGeom>
          <a:solidFill>
            <a:srgbClr val="385E7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pic>
        <p:nvPicPr>
          <p:cNvPr id="7" name="Grafik 6"/>
          <p:cNvPicPr>
            <a:picLocks noChangeAspect="1"/>
          </p:cNvPicPr>
          <p:nvPr userDrawn="1"/>
        </p:nvPicPr>
        <p:blipFill rotWithShape="1">
          <a:blip r:embed="rId12">
            <a:extLst>
              <a:ext uri="{28A0092B-C50C-407E-A947-70E740481C1C}">
                <a14:useLocalDpi xmlns:a14="http://schemas.microsoft.com/office/drawing/2010/main" val="0"/>
              </a:ext>
            </a:extLst>
          </a:blip>
          <a:srcRect b="77218"/>
          <a:stretch/>
        </p:blipFill>
        <p:spPr>
          <a:xfrm>
            <a:off x="571" y="322"/>
            <a:ext cx="9142858" cy="1171656"/>
          </a:xfrm>
          <a:prstGeom prst="rect">
            <a:avLst/>
          </a:prstGeom>
        </p:spPr>
      </p:pic>
      <p:sp>
        <p:nvSpPr>
          <p:cNvPr id="2" name="Titelplatzhalter 1"/>
          <p:cNvSpPr>
            <a:spLocks noGrp="1"/>
          </p:cNvSpPr>
          <p:nvPr>
            <p:ph type="title"/>
          </p:nvPr>
        </p:nvSpPr>
        <p:spPr>
          <a:xfrm>
            <a:off x="457200" y="205979"/>
            <a:ext cx="7787208" cy="857250"/>
          </a:xfrm>
          <a:prstGeom prst="rect">
            <a:avLst/>
          </a:prstGeom>
          <a:noFill/>
        </p:spPr>
        <p:txBody>
          <a:bodyPr vert="horz" lIns="91440" tIns="45720" rIns="91440" bIns="45720" rtlCol="0" anchor="t">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a:noFill/>
        </p:spPr>
        <p:txBody>
          <a:bodyPr vert="horz" lIns="91440" tIns="45720" rIns="91440" bIns="45720" rtlCol="0">
            <a:normAutofit/>
          </a:bodyPr>
          <a:lstStyle/>
          <a:p>
            <a:pPr lvl="0"/>
            <a:r>
              <a:rPr lang="de-DE"/>
              <a:t>Textmasterformat bearbeiten</a:t>
            </a:r>
          </a:p>
          <a:p>
            <a:pPr lvl="1"/>
            <a:r>
              <a:rPr lang="de-DE"/>
              <a:t>Zweite Ebene</a:t>
            </a:r>
          </a:p>
          <a:p>
            <a:pPr marL="468000" lvl="2" indent="-176213" algn="l" defTabSz="914400" rtl="0" eaLnBrk="0" fontAlgn="base" latinLnBrk="0" hangingPunct="0">
              <a:spcBef>
                <a:spcPts val="600"/>
              </a:spcBef>
              <a:spcAft>
                <a:spcPct val="0"/>
              </a:spcAft>
              <a:buFont typeface="Arial" panose="020B0604020202020204" pitchFamily="34" charset="0"/>
              <a:buChar char="•"/>
            </a:pPr>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4"/>
          </p:nvPr>
        </p:nvSpPr>
        <p:spPr>
          <a:xfrm>
            <a:off x="8262464" y="4803998"/>
            <a:ext cx="486000" cy="273600"/>
          </a:xfrm>
          <a:prstGeom prst="rect">
            <a:avLst/>
          </a:prstGeom>
        </p:spPr>
        <p:txBody>
          <a:bodyPr vert="horz" lIns="91440" tIns="45720" rIns="91440" bIns="45720" rtlCol="0" anchor="b"/>
          <a:lstStyle>
            <a:lvl1pPr algn="ctr">
              <a:defRPr sz="800">
                <a:solidFill>
                  <a:schemeClr val="bg1"/>
                </a:solidFill>
                <a:latin typeface="Segoe UI" panose="020B0502040204020203" pitchFamily="34" charset="0"/>
                <a:cs typeface="Segoe UI" panose="020B0502040204020203" pitchFamily="34" charset="0"/>
              </a:defRPr>
            </a:lvl1pPr>
          </a:lstStyle>
          <a:p>
            <a:fld id="{6691A161-0D27-478D-AAEB-D0BFEC36F99A}" type="slidenum">
              <a:rPr lang="de-DE" smtClean="0"/>
              <a:pPr/>
              <a:t>‹Nr.›</a:t>
            </a:fld>
            <a:endParaRPr lang="de-DE"/>
          </a:p>
        </p:txBody>
      </p:sp>
      <p:sp>
        <p:nvSpPr>
          <p:cNvPr id="9" name="Fußzeilenplatzhalter 4"/>
          <p:cNvSpPr>
            <a:spLocks noGrp="1"/>
          </p:cNvSpPr>
          <p:nvPr>
            <p:ph type="ftr" sz="quarter" idx="3"/>
          </p:nvPr>
        </p:nvSpPr>
        <p:spPr>
          <a:xfrm>
            <a:off x="4556720" y="4803998"/>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lang="de-DE" sz="800" dirty="0">
                <a:solidFill>
                  <a:srgbClr val="3D5D72"/>
                </a:solidFill>
                <a:latin typeface="Segoe UI" panose="020B0502040204020203" pitchFamily="34" charset="0"/>
                <a:ea typeface="MS PGothic" pitchFamily="34" charset="-128"/>
                <a:cs typeface="Segoe UI" panose="020B0502040204020203" pitchFamily="34" charset="0"/>
              </a:defRPr>
            </a:lvl1pPr>
          </a:lstStyle>
          <a:p>
            <a:r>
              <a:rPr lang="de-DE"/>
              <a:t>Stephanie Baumann, MBA</a:t>
            </a:r>
          </a:p>
        </p:txBody>
      </p:sp>
      <p:sp>
        <p:nvSpPr>
          <p:cNvPr id="10" name="Rectangle 4"/>
          <p:cNvSpPr>
            <a:spLocks/>
          </p:cNvSpPr>
          <p:nvPr userDrawn="1"/>
        </p:nvSpPr>
        <p:spPr bwMode="auto">
          <a:xfrm>
            <a:off x="2114550" y="4806380"/>
            <a:ext cx="23288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eaLnBrk="1" hangingPunct="1">
              <a:defRPr/>
            </a:pPr>
            <a:r>
              <a:rPr lang="de-DE" altLang="de-DE" sz="800">
                <a:solidFill>
                  <a:srgbClr val="3D5D72"/>
                </a:solidFill>
                <a:latin typeface="Arial" pitchFamily="34" charset="0"/>
                <a:ea typeface="MS PGothic" pitchFamily="34" charset="-128"/>
                <a:sym typeface="Arial" pitchFamily="34" charset="0"/>
              </a:rPr>
              <a:t>Treuhandstelle für Wohnungsunternehmen</a:t>
            </a:r>
            <a:br>
              <a:rPr lang="de-DE" altLang="de-DE" sz="800">
                <a:solidFill>
                  <a:srgbClr val="3D5D72"/>
                </a:solidFill>
                <a:latin typeface="Arial" pitchFamily="34" charset="0"/>
                <a:ea typeface="MS PGothic" pitchFamily="34" charset="-128"/>
                <a:sym typeface="Arial" pitchFamily="34" charset="0"/>
              </a:rPr>
            </a:br>
            <a:r>
              <a:rPr lang="de-DE" altLang="de-DE" sz="800">
                <a:solidFill>
                  <a:srgbClr val="3D5D72"/>
                </a:solidFill>
                <a:latin typeface="Arial" pitchFamily="34" charset="0"/>
                <a:ea typeface="MS PGothic" pitchFamily="34" charset="-128"/>
                <a:sym typeface="Arial" pitchFamily="34" charset="0"/>
              </a:rPr>
              <a:t>in Bayern GmbH </a:t>
            </a:r>
            <a:br>
              <a:rPr lang="de-DE" altLang="de-DE" sz="800">
                <a:solidFill>
                  <a:srgbClr val="3D5D72"/>
                </a:solidFill>
                <a:latin typeface="Arial" pitchFamily="34" charset="0"/>
                <a:ea typeface="MS PGothic" pitchFamily="34" charset="-128"/>
                <a:sym typeface="Arial" pitchFamily="34" charset="0"/>
              </a:rPr>
            </a:br>
            <a:r>
              <a:rPr lang="de-DE" altLang="de-DE" sz="800">
                <a:solidFill>
                  <a:srgbClr val="3D5D72"/>
                </a:solidFill>
                <a:latin typeface="Arial" pitchFamily="34" charset="0"/>
                <a:ea typeface="MS PGothic" pitchFamily="34" charset="-128"/>
                <a:sym typeface="Arial" pitchFamily="34" charset="0"/>
              </a:rPr>
              <a:t> </a:t>
            </a:r>
          </a:p>
        </p:txBody>
      </p:sp>
      <p:sp>
        <p:nvSpPr>
          <p:cNvPr id="11" name="Rectangle 5"/>
          <p:cNvSpPr>
            <a:spLocks/>
          </p:cNvSpPr>
          <p:nvPr userDrawn="1"/>
        </p:nvSpPr>
        <p:spPr bwMode="auto">
          <a:xfrm>
            <a:off x="457200" y="4806380"/>
            <a:ext cx="16573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algn="l" eaLnBrk="1" hangingPunct="1">
              <a:defRPr/>
            </a:pPr>
            <a:r>
              <a:rPr lang="en-US" altLang="de-DE" sz="800" b="1">
                <a:solidFill>
                  <a:srgbClr val="2F4E61"/>
                </a:solidFill>
                <a:latin typeface="Arial Bold" charset="0"/>
                <a:ea typeface="MS PGothic" pitchFamily="34" charset="-128"/>
                <a:sym typeface="Arial Bold" charset="0"/>
              </a:rPr>
              <a:t>VdW</a:t>
            </a:r>
            <a:r>
              <a:rPr lang="en-US" altLang="de-DE" sz="800" b="1" baseline="0">
                <a:solidFill>
                  <a:srgbClr val="2F4E61"/>
                </a:solidFill>
                <a:latin typeface="Arial Bold" charset="0"/>
                <a:ea typeface="MS PGothic" pitchFamily="34" charset="-128"/>
                <a:sym typeface="Arial Bold" charset="0"/>
              </a:rPr>
              <a:t> Bayern Treuhand</a:t>
            </a:r>
            <a:endParaRPr lang="en-US" altLang="de-DE" sz="800" b="1">
              <a:solidFill>
                <a:srgbClr val="2F4E61"/>
              </a:solidFill>
              <a:latin typeface="Arial Bold" charset="0"/>
              <a:ea typeface="MS PGothic" pitchFamily="34" charset="-128"/>
              <a:sym typeface="Arial Bold" charset="0"/>
            </a:endParaRPr>
          </a:p>
          <a:p>
            <a:pPr algn="l" eaLnBrk="1" hangingPunct="1">
              <a:defRPr/>
            </a:pPr>
            <a:endParaRPr lang="en-US" altLang="de-DE" sz="800" b="1">
              <a:solidFill>
                <a:srgbClr val="5BB435"/>
              </a:solidFill>
              <a:latin typeface="Arial Bold" charset="0"/>
              <a:ea typeface="MS PGothic" pitchFamily="34" charset="-128"/>
              <a:sym typeface="Arial Bold" charset="0"/>
            </a:endParaRPr>
          </a:p>
        </p:txBody>
      </p:sp>
    </p:spTree>
    <p:extLst>
      <p:ext uri="{BB962C8B-B14F-4D97-AF65-F5344CB8AC3E}">
        <p14:creationId xmlns:p14="http://schemas.microsoft.com/office/powerpoint/2010/main" val="311490415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dt="0"/>
  <p:txStyles>
    <p:titleStyle>
      <a:lvl1pPr marL="0" algn="l" defTabSz="914400" rtl="0" eaLnBrk="1" latinLnBrk="0" hangingPunct="1">
        <a:spcBef>
          <a:spcPct val="0"/>
        </a:spcBef>
        <a:buNone/>
        <a:defRPr lang="de-DE" sz="2000" b="1" kern="1200" dirty="0">
          <a:solidFill>
            <a:srgbClr val="3D5D72"/>
          </a:solidFill>
          <a:latin typeface="Segoe UI" panose="020B0502040204020203" pitchFamily="34" charset="0"/>
          <a:ea typeface="MS PGothic" pitchFamily="34" charset="-128"/>
          <a:cs typeface="Segoe UI" panose="020B0502040204020203" pitchFamily="34" charset="0"/>
        </a:defRPr>
      </a:lvl1pPr>
    </p:titleStyle>
    <p:bodyStyle>
      <a:lvl1pPr marL="284400" indent="-284400" algn="l" defTabSz="914400" rtl="0" eaLnBrk="0" fontAlgn="base" latinLnBrk="0" hangingPunct="0">
        <a:spcBef>
          <a:spcPts val="1313"/>
        </a:spcBef>
        <a:spcAft>
          <a:spcPct val="0"/>
        </a:spcAft>
        <a:buClr>
          <a:srgbClr val="3D5D72"/>
        </a:buClr>
        <a:buFont typeface="Wingdings" panose="05000000000000000000" pitchFamily="2" charset="2"/>
        <a:buNone/>
        <a:defRPr lang="de-DE" sz="18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1pPr>
      <a:lvl2pPr marL="285750" indent="-285750" algn="l" defTabSz="914400" rtl="0" eaLnBrk="0" fontAlgn="base" latinLnBrk="0" hangingPunct="0">
        <a:spcBef>
          <a:spcPts val="1313"/>
        </a:spcBef>
        <a:spcAft>
          <a:spcPct val="0"/>
        </a:spcAft>
        <a:buFont typeface="Wingdings" panose="05000000000000000000" pitchFamily="2" charset="2"/>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2pPr>
      <a:lvl3pPr marL="577537" indent="-285750" algn="l" defTabSz="914400" rtl="0" eaLnBrk="0" fontAlgn="base" latinLnBrk="0" hangingPunct="0">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3pPr>
      <a:lvl4pPr marL="792000" indent="-284400" algn="l" defTabSz="914400" rtl="0" eaLnBrk="0" fontAlgn="base" latinLnBrk="0" hangingPunct="0">
        <a:spcBef>
          <a:spcPts val="600"/>
        </a:spcBef>
        <a:spcAft>
          <a:spcPct val="0"/>
        </a:spcAft>
        <a:buFont typeface="Arial" panose="020B0604020202020204" pitchFamily="34" charset="0"/>
        <a:buChar char="–"/>
        <a:defRPr lang="de-DE" sz="1600" kern="1200" dirty="0" smtClean="0">
          <a:solidFill>
            <a:srgbClr val="2F4E61"/>
          </a:solidFill>
          <a:latin typeface="Segoe UI" panose="020B0502040204020203" pitchFamily="34" charset="0"/>
          <a:ea typeface="+mn-ea"/>
          <a:cs typeface="Segoe UI" panose="020B0502040204020203" pitchFamily="34" charset="0"/>
          <a:sym typeface="Arial" pitchFamily="34" charset="0"/>
        </a:defRPr>
      </a:lvl4pPr>
      <a:lvl5pPr marL="1116000" indent="-284400" algn="l" defTabSz="914400" rtl="0" eaLnBrk="0" fontAlgn="base" latinLnBrk="0" hangingPunct="0">
        <a:spcBef>
          <a:spcPts val="600"/>
        </a:spcBef>
        <a:spcAft>
          <a:spcPct val="0"/>
        </a:spcAft>
        <a:buFont typeface="Arial" panose="020B0604020202020204" pitchFamily="34" charset="0"/>
        <a:buChar char="»"/>
        <a:defRPr lang="de-DE" sz="1600" kern="1200" dirty="0">
          <a:solidFill>
            <a:srgbClr val="2F4E61"/>
          </a:solidFill>
          <a:latin typeface="Segoe UI" panose="020B0502040204020203" pitchFamily="34" charset="0"/>
          <a:ea typeface="+mn-ea"/>
          <a:cs typeface="Segoe UI" panose="020B0502040204020203" pitchFamily="34" charset="0"/>
          <a:sym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9.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mailto:Stephanie.baumann@vdwbayern.de"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nsultation d'un dieteticien nutritionniste à toulouse">
            <a:extLst>
              <a:ext uri="{FF2B5EF4-FFF2-40B4-BE49-F238E27FC236}">
                <a16:creationId xmlns:a16="http://schemas.microsoft.com/office/drawing/2014/main" id="{7F4C5F63-25E8-7CBF-DE81-550BF91BBA6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211161" y="1009037"/>
            <a:ext cx="5353769" cy="3659538"/>
          </a:xfrm>
          <a:prstGeom prst="rect">
            <a:avLst/>
          </a:prstGeom>
          <a:noFill/>
          <a:extLst>
            <a:ext uri="{909E8E84-426E-40DD-AFC4-6F175D3DCCD1}">
              <a14:hiddenFill xmlns:a14="http://schemas.microsoft.com/office/drawing/2010/main">
                <a:solidFill>
                  <a:srgbClr val="FFFFFF"/>
                </a:solidFill>
              </a14:hiddenFill>
            </a:ext>
          </a:extLst>
        </p:spPr>
      </p:pic>
      <p:sp>
        <p:nvSpPr>
          <p:cNvPr id="6" name="Textplatzhalter 5"/>
          <p:cNvSpPr>
            <a:spLocks noGrp="1"/>
          </p:cNvSpPr>
          <p:nvPr>
            <p:ph type="body" sz="quarter" idx="15"/>
          </p:nvPr>
        </p:nvSpPr>
        <p:spPr>
          <a:xfrm>
            <a:off x="519546" y="4254060"/>
            <a:ext cx="8229600" cy="288000"/>
          </a:xfrm>
        </p:spPr>
        <p:txBody>
          <a:bodyPr>
            <a:normAutofit lnSpcReduction="10000"/>
            <a:scene3d>
              <a:camera prst="orthographicFront"/>
              <a:lightRig rig="harsh" dir="t"/>
            </a:scene3d>
            <a:sp3d extrusionH="57150" prstMaterial="matte">
              <a:bevelT w="63500" h="12700" prst="angle"/>
              <a:contourClr>
                <a:schemeClr val="bg1">
                  <a:lumMod val="65000"/>
                </a:schemeClr>
              </a:contourClr>
            </a:sp3d>
          </a:bodyPr>
          <a:lstStyle/>
          <a:p>
            <a:r>
              <a:rPr lang="de-DE" b="1" dirty="0">
                <a:ln/>
                <a:solidFill>
                  <a:schemeClr val="tx2"/>
                </a:solidFill>
              </a:rPr>
              <a:t>Berchtesgaden, 06.11.2024</a:t>
            </a:r>
          </a:p>
        </p:txBody>
      </p:sp>
      <p:sp>
        <p:nvSpPr>
          <p:cNvPr id="8" name="Textfeld 7">
            <a:extLst>
              <a:ext uri="{FF2B5EF4-FFF2-40B4-BE49-F238E27FC236}">
                <a16:creationId xmlns:a16="http://schemas.microsoft.com/office/drawing/2014/main" id="{06CB1A85-1DB9-8B90-4A2A-336D7EF2ED29}"/>
              </a:ext>
            </a:extLst>
          </p:cNvPr>
          <p:cNvSpPr txBox="1"/>
          <p:nvPr/>
        </p:nvSpPr>
        <p:spPr>
          <a:xfrm>
            <a:off x="3211033" y="229005"/>
            <a:ext cx="2320892" cy="369332"/>
          </a:xfrm>
          <a:prstGeom prst="rect">
            <a:avLst/>
          </a:prstGeom>
          <a:noFill/>
        </p:spPr>
        <p:txBody>
          <a:bodyPr wrap="none" rtlCol="0">
            <a:spAutoFit/>
          </a:bodyPr>
          <a:lstStyle/>
          <a:p>
            <a:r>
              <a:rPr lang="de-DE" b="1" dirty="0">
                <a:solidFill>
                  <a:schemeClr val="tx2"/>
                </a:solidFill>
                <a:latin typeface="Segoe UI" panose="020B0502040204020203" pitchFamily="34" charset="0"/>
                <a:cs typeface="Segoe UI" panose="020B0502040204020203" pitchFamily="34" charset="0"/>
              </a:rPr>
              <a:t>&amp; </a:t>
            </a:r>
            <a:r>
              <a:rPr lang="de-DE" b="1" dirty="0" err="1">
                <a:solidFill>
                  <a:schemeClr val="tx2"/>
                </a:solidFill>
                <a:latin typeface="Segoe UI" panose="020B0502040204020203" pitchFamily="34" charset="0"/>
                <a:cs typeface="Segoe UI" panose="020B0502040204020203" pitchFamily="34" charset="0"/>
              </a:rPr>
              <a:t>AdW</a:t>
            </a:r>
            <a:r>
              <a:rPr lang="de-DE" b="1" dirty="0">
                <a:solidFill>
                  <a:schemeClr val="tx2"/>
                </a:solidFill>
                <a:latin typeface="Segoe UI" panose="020B0502040204020203" pitchFamily="34" charset="0"/>
                <a:cs typeface="Segoe UI" panose="020B0502040204020203" pitchFamily="34" charset="0"/>
              </a:rPr>
              <a:t> Oberbayern</a:t>
            </a:r>
          </a:p>
        </p:txBody>
      </p:sp>
      <p:sp>
        <p:nvSpPr>
          <p:cNvPr id="12" name="Textplatzhalter 11">
            <a:extLst>
              <a:ext uri="{FF2B5EF4-FFF2-40B4-BE49-F238E27FC236}">
                <a16:creationId xmlns:a16="http://schemas.microsoft.com/office/drawing/2014/main" id="{8F7ED9D5-5FF9-7185-0759-7ECC0D8FC821}"/>
              </a:ext>
            </a:extLst>
          </p:cNvPr>
          <p:cNvSpPr>
            <a:spLocks noGrp="1"/>
          </p:cNvSpPr>
          <p:nvPr>
            <p:ph type="body" sz="quarter" idx="13"/>
          </p:nvPr>
        </p:nvSpPr>
        <p:spPr>
          <a:xfrm>
            <a:off x="519546" y="3962958"/>
            <a:ext cx="8229600" cy="288000"/>
          </a:xfrm>
        </p:spPr>
        <p:txBody>
          <a:bodyPr>
            <a:normAutofit lnSpcReduction="10000"/>
            <a:scene3d>
              <a:camera prst="orthographicFront"/>
              <a:lightRig rig="harsh" dir="t"/>
            </a:scene3d>
            <a:sp3d extrusionH="57150" prstMaterial="matte">
              <a:bevelT w="63500" h="12700" prst="angle"/>
              <a:contourClr>
                <a:schemeClr val="bg1">
                  <a:lumMod val="65000"/>
                </a:schemeClr>
              </a:contourClr>
            </a:sp3d>
          </a:bodyPr>
          <a:lstStyle/>
          <a:p>
            <a:r>
              <a:rPr lang="de-DE" b="1" dirty="0">
                <a:ln/>
                <a:solidFill>
                  <a:schemeClr val="tx2"/>
                </a:solidFill>
              </a:rPr>
              <a:t>Herbsttagung  der </a:t>
            </a:r>
            <a:r>
              <a:rPr lang="de-DE" b="1" dirty="0" err="1">
                <a:ln/>
                <a:solidFill>
                  <a:schemeClr val="tx2"/>
                </a:solidFill>
              </a:rPr>
              <a:t>AdW</a:t>
            </a:r>
            <a:r>
              <a:rPr lang="de-DE" b="1" dirty="0">
                <a:ln/>
                <a:solidFill>
                  <a:schemeClr val="tx2"/>
                </a:solidFill>
              </a:rPr>
              <a:t> Oberbayern 2024</a:t>
            </a:r>
          </a:p>
        </p:txBody>
      </p:sp>
      <p:sp>
        <p:nvSpPr>
          <p:cNvPr id="3" name="Textfeld 2">
            <a:extLst>
              <a:ext uri="{FF2B5EF4-FFF2-40B4-BE49-F238E27FC236}">
                <a16:creationId xmlns:a16="http://schemas.microsoft.com/office/drawing/2014/main" id="{3807DEB7-4FD0-76BE-B9CC-EAA74D845121}"/>
              </a:ext>
            </a:extLst>
          </p:cNvPr>
          <p:cNvSpPr txBox="1"/>
          <p:nvPr/>
        </p:nvSpPr>
        <p:spPr>
          <a:xfrm>
            <a:off x="583987" y="2247144"/>
            <a:ext cx="7853082"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UI" panose="020B0502040204020203" pitchFamily="34" charset="0"/>
                <a:ea typeface="Calibri" panose="020F0502020204030204" pitchFamily="34" charset="0"/>
                <a:cs typeface="Segoe UI" panose="020B0502040204020203" pitchFamily="34" charset="0"/>
              </a:rPr>
              <a:t>"Was motiviert Menschen </a:t>
            </a:r>
          </a:p>
          <a:p>
            <a:pPr algn="ctr"/>
            <a:r>
              <a:rPr lang="de-D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UI" panose="020B0502040204020203" pitchFamily="34" charset="0"/>
                <a:ea typeface="Calibri" panose="020F0502020204030204" pitchFamily="34" charset="0"/>
                <a:cs typeface="Segoe UI" panose="020B0502040204020203" pitchFamily="34" charset="0"/>
              </a:rPr>
              <a:t>und wie können wir Motivation langfristig erhalten?"</a:t>
            </a:r>
            <a:endParaRPr lang="de-DE"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7911221E-EBB9-82D4-1914-A1682D7832E1}"/>
              </a:ext>
            </a:extLst>
          </p:cNvPr>
          <p:cNvSpPr txBox="1"/>
          <p:nvPr/>
        </p:nvSpPr>
        <p:spPr>
          <a:xfrm>
            <a:off x="6211614" y="4234283"/>
            <a:ext cx="2295821" cy="30777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de-DE" sz="1400" dirty="0">
                <a:ln/>
                <a:solidFill>
                  <a:schemeClr val="tx2"/>
                </a:solidFill>
              </a:rPr>
              <a:t>Stephanie Baumann, MBA</a:t>
            </a:r>
          </a:p>
        </p:txBody>
      </p:sp>
    </p:spTree>
    <p:extLst>
      <p:ext uri="{BB962C8B-B14F-4D97-AF65-F5344CB8AC3E}">
        <p14:creationId xmlns:p14="http://schemas.microsoft.com/office/powerpoint/2010/main" val="227198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A9703-DD40-0B56-63AF-CA984E6815D9}"/>
              </a:ext>
            </a:extLst>
          </p:cNvPr>
          <p:cNvSpPr>
            <a:spLocks noGrp="1"/>
          </p:cNvSpPr>
          <p:nvPr>
            <p:ph type="title"/>
          </p:nvPr>
        </p:nvSpPr>
        <p:spPr/>
        <p:txBody>
          <a:bodyPr/>
          <a:lstStyle/>
          <a:p>
            <a:r>
              <a:rPr lang="de-DE" dirty="0"/>
              <a:t>Edward L. Deci &amp; Richard M. Ryan, 1985</a:t>
            </a:r>
            <a:br>
              <a:rPr lang="de-DE" dirty="0"/>
            </a:br>
            <a:r>
              <a:rPr lang="de-DE" dirty="0"/>
              <a:t>Selbstbestimmungstheorie</a:t>
            </a:r>
          </a:p>
        </p:txBody>
      </p:sp>
      <p:sp>
        <p:nvSpPr>
          <p:cNvPr id="4" name="Fußzeilenplatzhalter 3">
            <a:extLst>
              <a:ext uri="{FF2B5EF4-FFF2-40B4-BE49-F238E27FC236}">
                <a16:creationId xmlns:a16="http://schemas.microsoft.com/office/drawing/2014/main" id="{239F6427-FD9D-C9F7-89C0-BF2028690102}"/>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41C08173-BBCF-4A66-3E63-42CE8599C114}"/>
              </a:ext>
            </a:extLst>
          </p:cNvPr>
          <p:cNvSpPr>
            <a:spLocks noGrp="1"/>
          </p:cNvSpPr>
          <p:nvPr>
            <p:ph type="sldNum" sz="quarter" idx="12"/>
          </p:nvPr>
        </p:nvSpPr>
        <p:spPr/>
        <p:txBody>
          <a:bodyPr/>
          <a:lstStyle/>
          <a:p>
            <a:fld id="{6691A161-0D27-478D-AAEB-D0BFEC36F99A}" type="slidenum">
              <a:rPr lang="de-DE" smtClean="0"/>
              <a:pPr/>
              <a:t>10</a:t>
            </a:fld>
            <a:endParaRPr lang="de-DE"/>
          </a:p>
        </p:txBody>
      </p:sp>
      <p:pic>
        <p:nvPicPr>
          <p:cNvPr id="2050" name="Picture 2" descr="Selbstbestimmungstheorie — Journal — Julia Rupprecht ...">
            <a:extLst>
              <a:ext uri="{FF2B5EF4-FFF2-40B4-BE49-F238E27FC236}">
                <a16:creationId xmlns:a16="http://schemas.microsoft.com/office/drawing/2014/main" id="{0556262C-B242-BAB9-D009-6273793E7A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 t="22857" r="1" b="12455"/>
          <a:stretch/>
        </p:blipFill>
        <p:spPr bwMode="auto">
          <a:xfrm>
            <a:off x="2351315" y="1337055"/>
            <a:ext cx="6565060" cy="31931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chester Review :: University of Rochester">
            <a:extLst>
              <a:ext uri="{FF2B5EF4-FFF2-40B4-BE49-F238E27FC236}">
                <a16:creationId xmlns:a16="http://schemas.microsoft.com/office/drawing/2014/main" id="{5A24D146-BB77-8F7E-37D5-087AB7D3B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91" t="2673" r="10453" b="682"/>
          <a:stretch/>
        </p:blipFill>
        <p:spPr bwMode="auto">
          <a:xfrm>
            <a:off x="457200" y="1063229"/>
            <a:ext cx="2136161" cy="18364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A9703-DD40-0B56-63AF-CA984E6815D9}"/>
              </a:ext>
            </a:extLst>
          </p:cNvPr>
          <p:cNvSpPr>
            <a:spLocks noGrp="1"/>
          </p:cNvSpPr>
          <p:nvPr>
            <p:ph type="title"/>
          </p:nvPr>
        </p:nvSpPr>
        <p:spPr/>
        <p:txBody>
          <a:bodyPr/>
          <a:lstStyle/>
          <a:p>
            <a:r>
              <a:rPr lang="de-DE" dirty="0"/>
              <a:t>Edward L. Deci &amp; Richard M. Ryan, 1985</a:t>
            </a:r>
            <a:br>
              <a:rPr lang="de-DE" dirty="0"/>
            </a:br>
            <a:r>
              <a:rPr lang="de-DE" dirty="0"/>
              <a:t>Selbstbestimmungstheorie</a:t>
            </a:r>
          </a:p>
        </p:txBody>
      </p:sp>
      <p:sp>
        <p:nvSpPr>
          <p:cNvPr id="3" name="Inhaltsplatzhalter 2">
            <a:extLst>
              <a:ext uri="{FF2B5EF4-FFF2-40B4-BE49-F238E27FC236}">
                <a16:creationId xmlns:a16="http://schemas.microsoft.com/office/drawing/2014/main" id="{C81497FC-EE0E-B586-D2AF-97F7C054850B}"/>
              </a:ext>
            </a:extLst>
          </p:cNvPr>
          <p:cNvSpPr>
            <a:spLocks noGrp="1"/>
          </p:cNvSpPr>
          <p:nvPr>
            <p:ph idx="1"/>
          </p:nvPr>
        </p:nvSpPr>
        <p:spPr>
          <a:xfrm>
            <a:off x="441920" y="1391334"/>
            <a:ext cx="8229600" cy="2096867"/>
          </a:xfrm>
        </p:spPr>
        <p:txBody>
          <a:bodyPr>
            <a:noAutofit/>
          </a:bodyPr>
          <a:lstStyle/>
          <a:p>
            <a:pPr marL="0" indent="0" algn="l"/>
            <a:r>
              <a:rPr lang="de-DE" b="0" i="0" dirty="0">
                <a:solidFill>
                  <a:schemeClr val="tx2"/>
                </a:solidFill>
                <a:effectLst/>
              </a:rPr>
              <a:t>Diese Theorie betont die Bedeutung der </a:t>
            </a:r>
            <a:r>
              <a:rPr lang="de-DE" b="1" i="0" dirty="0">
                <a:solidFill>
                  <a:schemeClr val="tx2"/>
                </a:solidFill>
                <a:effectLst/>
              </a:rPr>
              <a:t>intrinsischen Motivation </a:t>
            </a:r>
            <a:r>
              <a:rPr lang="de-DE" b="0" i="0" dirty="0">
                <a:solidFill>
                  <a:schemeClr val="tx2"/>
                </a:solidFill>
                <a:effectLst/>
              </a:rPr>
              <a:t>und identifiziert drei grundlegende psychologische Bedürfnisse: </a:t>
            </a:r>
          </a:p>
          <a:p>
            <a:pPr marL="0" indent="0" algn="l"/>
            <a:r>
              <a:rPr lang="de-DE" b="1" i="0" dirty="0">
                <a:solidFill>
                  <a:schemeClr val="tx2"/>
                </a:solidFill>
                <a:effectLst/>
              </a:rPr>
              <a:t>Autonomie</a:t>
            </a:r>
          </a:p>
          <a:p>
            <a:pPr marL="0" indent="0" algn="l"/>
            <a:r>
              <a:rPr lang="de-DE" b="1" i="0" dirty="0">
                <a:solidFill>
                  <a:schemeClr val="tx2"/>
                </a:solidFill>
                <a:effectLst/>
              </a:rPr>
              <a:t>Kompetenz </a:t>
            </a:r>
          </a:p>
          <a:p>
            <a:pPr marL="0" indent="0" algn="l"/>
            <a:r>
              <a:rPr lang="de-DE" b="1" i="0" dirty="0">
                <a:solidFill>
                  <a:schemeClr val="tx2"/>
                </a:solidFill>
                <a:effectLst/>
              </a:rPr>
              <a:t>und soziale Eingebundenheit</a:t>
            </a:r>
            <a:endParaRPr lang="de-DE" b="0" i="0" dirty="0">
              <a:solidFill>
                <a:schemeClr val="tx2"/>
              </a:solidFill>
              <a:effectLst/>
            </a:endParaRPr>
          </a:p>
          <a:p>
            <a:pPr marL="0" indent="0" algn="ctr"/>
            <a:endParaRPr lang="de-DE" dirty="0">
              <a:solidFill>
                <a:srgbClr val="111111"/>
              </a:solidFill>
            </a:endParaRPr>
          </a:p>
          <a:p>
            <a:pPr marL="0" indent="0" algn="ctr"/>
            <a:r>
              <a:rPr lang="de-DE" b="1" i="0" dirty="0">
                <a:solidFill>
                  <a:schemeClr val="tx2"/>
                </a:solidFill>
                <a:effectLst/>
              </a:rPr>
              <a:t>Wenn diese Bedürfnisse erfüllt sind, </a:t>
            </a:r>
          </a:p>
          <a:p>
            <a:pPr marL="0" indent="0" algn="ctr"/>
            <a:r>
              <a:rPr lang="de-DE" b="1" i="0" dirty="0">
                <a:solidFill>
                  <a:schemeClr val="tx2"/>
                </a:solidFill>
                <a:effectLst/>
              </a:rPr>
              <a:t>steigen die Motivation und das Wohlbefinden.</a:t>
            </a:r>
          </a:p>
        </p:txBody>
      </p:sp>
      <p:sp>
        <p:nvSpPr>
          <p:cNvPr id="4" name="Fußzeilenplatzhalter 3">
            <a:extLst>
              <a:ext uri="{FF2B5EF4-FFF2-40B4-BE49-F238E27FC236}">
                <a16:creationId xmlns:a16="http://schemas.microsoft.com/office/drawing/2014/main" id="{239F6427-FD9D-C9F7-89C0-BF2028690102}"/>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41C08173-BBCF-4A66-3E63-42CE8599C114}"/>
              </a:ext>
            </a:extLst>
          </p:cNvPr>
          <p:cNvSpPr>
            <a:spLocks noGrp="1"/>
          </p:cNvSpPr>
          <p:nvPr>
            <p:ph type="sldNum" sz="quarter" idx="12"/>
          </p:nvPr>
        </p:nvSpPr>
        <p:spPr/>
        <p:txBody>
          <a:bodyPr/>
          <a:lstStyle/>
          <a:p>
            <a:fld id="{6691A161-0D27-478D-AAEB-D0BFEC36F99A}" type="slidenum">
              <a:rPr lang="de-DE" smtClean="0"/>
              <a:pPr/>
              <a:t>11</a:t>
            </a:fld>
            <a:endParaRPr lang="de-DE"/>
          </a:p>
        </p:txBody>
      </p:sp>
    </p:spTree>
    <p:extLst>
      <p:ext uri="{BB962C8B-B14F-4D97-AF65-F5344CB8AC3E}">
        <p14:creationId xmlns:p14="http://schemas.microsoft.com/office/powerpoint/2010/main" val="374318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A3D26F1-F70D-7FCA-8006-C33E440BE503}"/>
              </a:ext>
            </a:extLst>
          </p:cNvPr>
          <p:cNvSpPr>
            <a:spLocks noGrp="1"/>
          </p:cNvSpPr>
          <p:nvPr>
            <p:ph type="ftr" sz="quarter" idx="11"/>
          </p:nvPr>
        </p:nvSpPr>
        <p:spPr/>
        <p:txBody>
          <a:bodyPr/>
          <a:lstStyle/>
          <a:p>
            <a:r>
              <a:rPr lang="de-DE"/>
              <a:t>Stephanie Baumann, MBA</a:t>
            </a:r>
          </a:p>
        </p:txBody>
      </p:sp>
      <p:sp>
        <p:nvSpPr>
          <p:cNvPr id="3" name="Foliennummernplatzhalter 2">
            <a:extLst>
              <a:ext uri="{FF2B5EF4-FFF2-40B4-BE49-F238E27FC236}">
                <a16:creationId xmlns:a16="http://schemas.microsoft.com/office/drawing/2014/main" id="{2DEFBE1B-9475-43A1-6773-B233E84197DE}"/>
              </a:ext>
            </a:extLst>
          </p:cNvPr>
          <p:cNvSpPr>
            <a:spLocks noGrp="1"/>
          </p:cNvSpPr>
          <p:nvPr>
            <p:ph type="sldNum" sz="quarter" idx="12"/>
          </p:nvPr>
        </p:nvSpPr>
        <p:spPr/>
        <p:txBody>
          <a:bodyPr/>
          <a:lstStyle/>
          <a:p>
            <a:fld id="{6691A161-0D27-478D-AAEB-D0BFEC36F99A}" type="slidenum">
              <a:rPr lang="de-DE" smtClean="0"/>
              <a:pPr/>
              <a:t>12</a:t>
            </a:fld>
            <a:endParaRPr lang="de-DE"/>
          </a:p>
        </p:txBody>
      </p:sp>
      <p:pic>
        <p:nvPicPr>
          <p:cNvPr id="4" name="Picture 8">
            <a:extLst>
              <a:ext uri="{FF2B5EF4-FFF2-40B4-BE49-F238E27FC236}">
                <a16:creationId xmlns:a16="http://schemas.microsoft.com/office/drawing/2014/main" id="{C3D7B4C0-B4F3-7F51-E327-DC11FF3A4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1" y="25931"/>
            <a:ext cx="3411712" cy="51175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rgklettern-Bilder: Stock-Fotos &amp; -Videos. | Adobe Stock">
            <a:extLst>
              <a:ext uri="{FF2B5EF4-FFF2-40B4-BE49-F238E27FC236}">
                <a16:creationId xmlns:a16="http://schemas.microsoft.com/office/drawing/2014/main" id="{5B2C1C36-3DB8-1423-4405-8937E3C34B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21113" b="-934"/>
          <a:stretch/>
        </p:blipFill>
        <p:spPr bwMode="auto">
          <a:xfrm>
            <a:off x="6095283" y="0"/>
            <a:ext cx="3048717" cy="27508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ghline-Weltrekord: Die bisher Längste in 3.000 m Höhe">
            <a:extLst>
              <a:ext uri="{FF2B5EF4-FFF2-40B4-BE49-F238E27FC236}">
                <a16:creationId xmlns:a16="http://schemas.microsoft.com/office/drawing/2014/main" id="{DE10AF59-5325-B276-3718-0365EF110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503" y="1606677"/>
            <a:ext cx="2629780" cy="35108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isklettern im Ötztal, Tirol, Österreich">
            <a:extLst>
              <a:ext uri="{FF2B5EF4-FFF2-40B4-BE49-F238E27FC236}">
                <a16:creationId xmlns:a16="http://schemas.microsoft.com/office/drawing/2014/main" id="{3B2B8D67-964A-B61A-A856-FDC6125D3E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5207" b="1200"/>
          <a:stretch/>
        </p:blipFill>
        <p:spPr bwMode="auto">
          <a:xfrm>
            <a:off x="6074973" y="2750885"/>
            <a:ext cx="3069028" cy="2379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F714D9E-2A05-2002-FDC9-F8E6F03CB4C5}"/>
              </a:ext>
            </a:extLst>
          </p:cNvPr>
          <p:cNvSpPr txBox="1"/>
          <p:nvPr/>
        </p:nvSpPr>
        <p:spPr>
          <a:xfrm>
            <a:off x="3465503" y="221682"/>
            <a:ext cx="2629779" cy="923330"/>
          </a:xfrm>
          <a:prstGeom prst="rect">
            <a:avLst/>
          </a:prstGeom>
          <a:noFill/>
        </p:spPr>
        <p:txBody>
          <a:bodyPr wrap="square" rtlCol="0">
            <a:spAutoFit/>
          </a:bodyPr>
          <a:lstStyle/>
          <a:p>
            <a:pPr algn="ctr"/>
            <a:r>
              <a:rPr lang="de-DE" dirty="0">
                <a:solidFill>
                  <a:schemeClr val="tx2"/>
                </a:solidFill>
              </a:rPr>
              <a:t>Was treibt diese Menschen an?</a:t>
            </a:r>
          </a:p>
          <a:p>
            <a:endParaRPr lang="de-DE" dirty="0"/>
          </a:p>
        </p:txBody>
      </p:sp>
    </p:spTree>
    <p:extLst>
      <p:ext uri="{BB962C8B-B14F-4D97-AF65-F5344CB8AC3E}">
        <p14:creationId xmlns:p14="http://schemas.microsoft.com/office/powerpoint/2010/main" val="421767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CEDF-DB9A-363C-11A4-02DAA46A656E}"/>
              </a:ext>
            </a:extLst>
          </p:cNvPr>
          <p:cNvSpPr>
            <a:spLocks noGrp="1"/>
          </p:cNvSpPr>
          <p:nvPr>
            <p:ph type="title"/>
          </p:nvPr>
        </p:nvSpPr>
        <p:spPr/>
        <p:txBody>
          <a:bodyPr/>
          <a:lstStyle/>
          <a:p>
            <a:r>
              <a:rPr lang="de-DE" b="1" dirty="0">
                <a:solidFill>
                  <a:schemeClr val="tx2"/>
                </a:solidFill>
              </a:rPr>
              <a:t>Motivation übers Gießkannenprinzip?</a:t>
            </a:r>
            <a:br>
              <a:rPr lang="de-DE" b="1" dirty="0">
                <a:solidFill>
                  <a:schemeClr val="tx2"/>
                </a:solidFill>
              </a:rPr>
            </a:br>
            <a:endParaRPr lang="de-DE" dirty="0"/>
          </a:p>
        </p:txBody>
      </p:sp>
      <p:sp>
        <p:nvSpPr>
          <p:cNvPr id="4" name="Fußzeilenplatzhalter 3">
            <a:extLst>
              <a:ext uri="{FF2B5EF4-FFF2-40B4-BE49-F238E27FC236}">
                <a16:creationId xmlns:a16="http://schemas.microsoft.com/office/drawing/2014/main" id="{862785D9-AEE4-373E-A9F9-6578764978F8}"/>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F3079363-CF76-C455-BD75-A39140F8AC29}"/>
              </a:ext>
            </a:extLst>
          </p:cNvPr>
          <p:cNvSpPr>
            <a:spLocks noGrp="1"/>
          </p:cNvSpPr>
          <p:nvPr>
            <p:ph type="sldNum" sz="quarter" idx="12"/>
          </p:nvPr>
        </p:nvSpPr>
        <p:spPr/>
        <p:txBody>
          <a:bodyPr/>
          <a:lstStyle/>
          <a:p>
            <a:fld id="{6691A161-0D27-478D-AAEB-D0BFEC36F99A}" type="slidenum">
              <a:rPr lang="de-DE" smtClean="0"/>
              <a:pPr/>
              <a:t>13</a:t>
            </a:fld>
            <a:endParaRPr lang="de-DE"/>
          </a:p>
        </p:txBody>
      </p:sp>
      <p:pic>
        <p:nvPicPr>
          <p:cNvPr id="2056" name="Picture 8">
            <a:extLst>
              <a:ext uri="{FF2B5EF4-FFF2-40B4-BE49-F238E27FC236}">
                <a16:creationId xmlns:a16="http://schemas.microsoft.com/office/drawing/2014/main" id="{0A0369FD-9597-B2EA-B21D-DA0688D33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76630"/>
            <a:ext cx="1237989" cy="185698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3" name="Picture 8" descr="Highline-Weltrekord: Die bisher Längste in 3.000 m Höhe">
            <a:extLst>
              <a:ext uri="{FF2B5EF4-FFF2-40B4-BE49-F238E27FC236}">
                <a16:creationId xmlns:a16="http://schemas.microsoft.com/office/drawing/2014/main" id="{567CFB21-50C1-47ED-552A-2D6EF34A6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21" y="3158138"/>
            <a:ext cx="1232806" cy="16458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2" descr="Bergklettern-Bilder: Stock-Fotos &amp; -Videos. | Adobe Stock">
            <a:extLst>
              <a:ext uri="{FF2B5EF4-FFF2-40B4-BE49-F238E27FC236}">
                <a16:creationId xmlns:a16="http://schemas.microsoft.com/office/drawing/2014/main" id="{81402D63-A794-8FF4-48D5-E0D7135C6D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21113" b="-934"/>
          <a:stretch/>
        </p:blipFill>
        <p:spPr bwMode="auto">
          <a:xfrm>
            <a:off x="6885220" y="1076630"/>
            <a:ext cx="1821459" cy="164351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10" descr="Eisklettern im Ötztal, Tirol, Österreich">
            <a:extLst>
              <a:ext uri="{FF2B5EF4-FFF2-40B4-BE49-F238E27FC236}">
                <a16:creationId xmlns:a16="http://schemas.microsoft.com/office/drawing/2014/main" id="{18EA567B-05F7-CA31-BC37-DED629FBFE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207" b="1200"/>
          <a:stretch/>
        </p:blipFill>
        <p:spPr bwMode="auto">
          <a:xfrm>
            <a:off x="6883465" y="3357922"/>
            <a:ext cx="1864999" cy="14460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7D8C726C-EF50-B6C4-660C-BB742FB7CCEB}"/>
              </a:ext>
            </a:extLst>
          </p:cNvPr>
          <p:cNvSpPr txBox="1"/>
          <p:nvPr/>
        </p:nvSpPr>
        <p:spPr>
          <a:xfrm>
            <a:off x="1612845" y="2571750"/>
            <a:ext cx="6706901" cy="830997"/>
          </a:xfrm>
          <a:prstGeom prst="rect">
            <a:avLst/>
          </a:prstGeom>
          <a:noFill/>
        </p:spPr>
        <p:txBody>
          <a:bodyPr wrap="none" rtlCol="0">
            <a:spAutoFit/>
          </a:bodyPr>
          <a:lstStyle/>
          <a:p>
            <a:r>
              <a:rPr lang="de-DE" sz="4800" dirty="0"/>
              <a:t>Treibt alle dasselbe an?</a:t>
            </a:r>
          </a:p>
        </p:txBody>
      </p:sp>
    </p:spTree>
    <p:extLst>
      <p:ext uri="{BB962C8B-B14F-4D97-AF65-F5344CB8AC3E}">
        <p14:creationId xmlns:p14="http://schemas.microsoft.com/office/powerpoint/2010/main" val="284828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endParaRPr lang="de-DE" dirty="0"/>
          </a:p>
        </p:txBody>
      </p:sp>
      <p:graphicFrame>
        <p:nvGraphicFramePr>
          <p:cNvPr id="7" name="Group 2">
            <a:extLst>
              <a:ext uri="{FF2B5EF4-FFF2-40B4-BE49-F238E27FC236}">
                <a16:creationId xmlns:a16="http://schemas.microsoft.com/office/drawing/2014/main" id="{DEC374A9-90D1-4D87-AA82-5424B3003FA6}"/>
              </a:ext>
            </a:extLst>
          </p:cNvPr>
          <p:cNvGraphicFramePr>
            <a:graphicFrameLocks noGrp="1"/>
          </p:cNvGraphicFramePr>
          <p:nvPr>
            <p:ph idx="1"/>
            <p:extLst>
              <p:ext uri="{D42A27DB-BD31-4B8C-83A1-F6EECF244321}">
                <p14:modId xmlns:p14="http://schemas.microsoft.com/office/powerpoint/2010/main" val="2592498669"/>
              </p:ext>
            </p:extLst>
          </p:nvPr>
        </p:nvGraphicFramePr>
        <p:xfrm>
          <a:off x="654275" y="1347614"/>
          <a:ext cx="7851189" cy="3037555"/>
        </p:xfrm>
        <a:graphic>
          <a:graphicData uri="http://schemas.openxmlformats.org/drawingml/2006/table">
            <a:tbl>
              <a:tblPr/>
              <a:tblGrid>
                <a:gridCol w="2617063">
                  <a:extLst>
                    <a:ext uri="{9D8B030D-6E8A-4147-A177-3AD203B41FA5}">
                      <a16:colId xmlns:a16="http://schemas.microsoft.com/office/drawing/2014/main" val="20000"/>
                    </a:ext>
                  </a:extLst>
                </a:gridCol>
                <a:gridCol w="2617063">
                  <a:extLst>
                    <a:ext uri="{9D8B030D-6E8A-4147-A177-3AD203B41FA5}">
                      <a16:colId xmlns:a16="http://schemas.microsoft.com/office/drawing/2014/main" val="20001"/>
                    </a:ext>
                  </a:extLst>
                </a:gridCol>
                <a:gridCol w="2617063">
                  <a:extLst>
                    <a:ext uri="{9D8B030D-6E8A-4147-A177-3AD203B41FA5}">
                      <a16:colId xmlns:a16="http://schemas.microsoft.com/office/drawing/2014/main" val="20002"/>
                    </a:ext>
                  </a:extLst>
                </a:gridCol>
              </a:tblGrid>
              <a:tr h="336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Ausprägung</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Motiv</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Ausprägung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6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intellektuell</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Neugier/Wissen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pragmatisch</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1"/>
                  </a:ext>
                </a:extLst>
              </a:tr>
              <a:tr h="338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prinzipienorientiert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Ehre/ Prinzipientreue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zweckorientiert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2"/>
                  </a:ext>
                </a:extLst>
              </a:tr>
              <a:tr h="336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führend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Macht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geführt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3"/>
                  </a:ext>
                </a:extLst>
              </a:tr>
              <a:tr h="338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elitär</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Status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bodenständig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4"/>
                  </a:ext>
                </a:extLst>
              </a:tr>
              <a:tr h="336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strukturiert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Ordnung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flexibel</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5"/>
                  </a:ext>
                </a:extLst>
              </a:tr>
              <a:tr h="338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festhaltend</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Sammeln/ Sparen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großzügig</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6"/>
                  </a:ext>
                </a:extLst>
              </a:tr>
              <a:tr h="336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eigenständig</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Unabhängigkeit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teamorientiert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7"/>
                  </a:ext>
                </a:extLst>
              </a:tr>
              <a:tr h="338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kontaktfreudig</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Beziehung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distanziert</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8"/>
                  </a:ext>
                </a:extLst>
              </a:tr>
            </a:tbl>
          </a:graphicData>
        </a:graphic>
      </p:graphicFrame>
      <p:sp>
        <p:nvSpPr>
          <p:cNvPr id="4" name="Textfeld 3">
            <a:extLst>
              <a:ext uri="{FF2B5EF4-FFF2-40B4-BE49-F238E27FC236}">
                <a16:creationId xmlns:a16="http://schemas.microsoft.com/office/drawing/2014/main" id="{1D22DC8C-C7C3-E00A-6AC1-4396A41A8852}"/>
              </a:ext>
            </a:extLst>
          </p:cNvPr>
          <p:cNvSpPr txBox="1"/>
          <p:nvPr/>
        </p:nvSpPr>
        <p:spPr>
          <a:xfrm>
            <a:off x="545567" y="282454"/>
            <a:ext cx="2480166" cy="646331"/>
          </a:xfrm>
          <a:prstGeom prst="rect">
            <a:avLst/>
          </a:prstGeom>
          <a:noFill/>
        </p:spPr>
        <p:txBody>
          <a:bodyPr wrap="none" rtlCol="0">
            <a:spAutoFit/>
          </a:bodyPr>
          <a:lstStyle/>
          <a:p>
            <a:r>
              <a:rPr lang="de-DE" b="1" dirty="0">
                <a:solidFill>
                  <a:schemeClr val="tx2"/>
                </a:solidFill>
              </a:rPr>
              <a:t>Steven </a:t>
            </a:r>
            <a:r>
              <a:rPr lang="de-DE" b="1" dirty="0" err="1">
                <a:solidFill>
                  <a:schemeClr val="tx2"/>
                </a:solidFill>
              </a:rPr>
              <a:t>Reiss</a:t>
            </a:r>
            <a:r>
              <a:rPr lang="de-DE" b="1" dirty="0">
                <a:solidFill>
                  <a:schemeClr val="tx2"/>
                </a:solidFill>
              </a:rPr>
              <a:t>, 2000</a:t>
            </a:r>
          </a:p>
          <a:p>
            <a:r>
              <a:rPr lang="de-DE" b="1" dirty="0">
                <a:solidFill>
                  <a:schemeClr val="tx2"/>
                </a:solidFill>
              </a:rPr>
              <a:t>Die 16 Lebensmotive</a:t>
            </a:r>
          </a:p>
        </p:txBody>
      </p:sp>
    </p:spTree>
    <p:extLst>
      <p:ext uri="{BB962C8B-B14F-4D97-AF65-F5344CB8AC3E}">
        <p14:creationId xmlns:p14="http://schemas.microsoft.com/office/powerpoint/2010/main" val="72271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br>
              <a:rPr lang="de-DE" dirty="0"/>
            </a:br>
            <a:endParaRPr lang="de-DE" dirty="0"/>
          </a:p>
        </p:txBody>
      </p:sp>
      <p:sp>
        <p:nvSpPr>
          <p:cNvPr id="5" name="Foliennummernplatzhalter 4"/>
          <p:cNvSpPr>
            <a:spLocks noGrp="1"/>
          </p:cNvSpPr>
          <p:nvPr>
            <p:ph type="sldNum" sz="quarter" idx="12"/>
          </p:nvPr>
        </p:nvSpPr>
        <p:spPr/>
        <p:txBody>
          <a:bodyPr/>
          <a:lstStyle/>
          <a:p>
            <a:endParaRPr lang="de-DE" dirty="0"/>
          </a:p>
        </p:txBody>
      </p:sp>
      <p:graphicFrame>
        <p:nvGraphicFramePr>
          <p:cNvPr id="8" name="Group 2">
            <a:extLst>
              <a:ext uri="{FF2B5EF4-FFF2-40B4-BE49-F238E27FC236}">
                <a16:creationId xmlns:a16="http://schemas.microsoft.com/office/drawing/2014/main" id="{B4DC0B28-6103-4002-BD20-F24053509D25}"/>
              </a:ext>
            </a:extLst>
          </p:cNvPr>
          <p:cNvGraphicFramePr>
            <a:graphicFrameLocks/>
          </p:cNvGraphicFramePr>
          <p:nvPr/>
        </p:nvGraphicFramePr>
        <p:xfrm>
          <a:off x="653876" y="1347614"/>
          <a:ext cx="7878564" cy="3044552"/>
        </p:xfrm>
        <a:graphic>
          <a:graphicData uri="http://schemas.openxmlformats.org/drawingml/2006/table">
            <a:tbl>
              <a:tblPr/>
              <a:tblGrid>
                <a:gridCol w="2626188">
                  <a:extLst>
                    <a:ext uri="{9D8B030D-6E8A-4147-A177-3AD203B41FA5}">
                      <a16:colId xmlns:a16="http://schemas.microsoft.com/office/drawing/2014/main" val="20000"/>
                    </a:ext>
                  </a:extLst>
                </a:gridCol>
                <a:gridCol w="2626188">
                  <a:extLst>
                    <a:ext uri="{9D8B030D-6E8A-4147-A177-3AD203B41FA5}">
                      <a16:colId xmlns:a16="http://schemas.microsoft.com/office/drawing/2014/main" val="20001"/>
                    </a:ext>
                  </a:extLst>
                </a:gridCol>
                <a:gridCol w="2626188">
                  <a:extLst>
                    <a:ext uri="{9D8B030D-6E8A-4147-A177-3AD203B41FA5}">
                      <a16:colId xmlns:a16="http://schemas.microsoft.com/office/drawing/2014/main" val="20002"/>
                    </a:ext>
                  </a:extLst>
                </a:gridCol>
              </a:tblGrid>
              <a:tr h="337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Ausprägung</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Motiv</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Ausprägung</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familienorientiert</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Familie</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selbstbezogen</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1"/>
                  </a:ext>
                </a:extLst>
              </a:tr>
              <a:tr h="339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idealistisch</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Idealismus</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realistisch</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2"/>
                  </a:ext>
                </a:extLst>
              </a:tr>
              <a:tr h="33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sensibel</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Anerkennung</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selbstsicher</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3"/>
                  </a:ext>
                </a:extLst>
              </a:tr>
              <a:tr h="339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kämpferisch</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Wettkampf</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ausgleichend</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4"/>
                  </a:ext>
                </a:extLst>
              </a:tr>
              <a:tr h="33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stress-robust</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Emotionale Ruhe</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stress-empfindlich</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5"/>
                  </a:ext>
                </a:extLst>
              </a:tr>
              <a:tr h="339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genießerisch</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Essen</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genügsam</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6"/>
                  </a:ext>
                </a:extLst>
              </a:tr>
              <a:tr h="33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bewegungsfreudig</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körperliche Aktivität</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bequem</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7"/>
                  </a:ext>
                </a:extLst>
              </a:tr>
              <a:tr h="339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a:ln>
                            <a:noFill/>
                          </a:ln>
                          <a:solidFill>
                            <a:schemeClr val="tx1"/>
                          </a:solidFill>
                          <a:effectLst/>
                          <a:latin typeface="Arial Bold"/>
                        </a:rPr>
                        <a:t>sinnlich</a:t>
                      </a:r>
                    </a:p>
                  </a:txBody>
                  <a:tcPr marL="91422" marR="91422"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D16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Arial Bold"/>
                        </a:rPr>
                        <a:t>Sinnlichkeit</a:t>
                      </a:r>
                    </a:p>
                  </a:txBody>
                  <a:tcPr marL="91422" marR="91422"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D3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a:ln>
                            <a:noFill/>
                          </a:ln>
                          <a:solidFill>
                            <a:schemeClr val="tx1"/>
                          </a:solidFill>
                          <a:effectLst/>
                          <a:latin typeface="Arial Bold"/>
                        </a:rPr>
                        <a:t>sachlich</a:t>
                      </a:r>
                    </a:p>
                  </a:txBody>
                  <a:tcPr marL="91422" marR="91422"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A8DB"/>
                    </a:solidFill>
                  </a:tcPr>
                </a:tc>
                <a:extLst>
                  <a:ext uri="{0D108BD9-81ED-4DB2-BD59-A6C34878D82A}">
                    <a16:rowId xmlns:a16="http://schemas.microsoft.com/office/drawing/2014/main" val="10008"/>
                  </a:ext>
                </a:extLst>
              </a:tr>
            </a:tbl>
          </a:graphicData>
        </a:graphic>
      </p:graphicFrame>
      <p:sp>
        <p:nvSpPr>
          <p:cNvPr id="3" name="Textfeld 2">
            <a:extLst>
              <a:ext uri="{FF2B5EF4-FFF2-40B4-BE49-F238E27FC236}">
                <a16:creationId xmlns:a16="http://schemas.microsoft.com/office/drawing/2014/main" id="{BCE13C0A-D765-FABB-D22D-D2917B974471}"/>
              </a:ext>
            </a:extLst>
          </p:cNvPr>
          <p:cNvSpPr txBox="1"/>
          <p:nvPr/>
        </p:nvSpPr>
        <p:spPr>
          <a:xfrm>
            <a:off x="545567" y="282454"/>
            <a:ext cx="2480166" cy="646331"/>
          </a:xfrm>
          <a:prstGeom prst="rect">
            <a:avLst/>
          </a:prstGeom>
          <a:noFill/>
        </p:spPr>
        <p:txBody>
          <a:bodyPr wrap="none" rtlCol="0">
            <a:spAutoFit/>
          </a:bodyPr>
          <a:lstStyle/>
          <a:p>
            <a:r>
              <a:rPr lang="de-DE" b="1" dirty="0">
                <a:solidFill>
                  <a:schemeClr val="tx2"/>
                </a:solidFill>
              </a:rPr>
              <a:t>Steven </a:t>
            </a:r>
            <a:r>
              <a:rPr lang="de-DE" b="1" dirty="0" err="1">
                <a:solidFill>
                  <a:schemeClr val="tx2"/>
                </a:solidFill>
              </a:rPr>
              <a:t>Reiss</a:t>
            </a:r>
            <a:r>
              <a:rPr lang="de-DE" b="1" dirty="0">
                <a:solidFill>
                  <a:schemeClr val="tx2"/>
                </a:solidFill>
              </a:rPr>
              <a:t>, 2000</a:t>
            </a:r>
          </a:p>
          <a:p>
            <a:r>
              <a:rPr lang="de-DE" b="1" dirty="0">
                <a:solidFill>
                  <a:schemeClr val="tx2"/>
                </a:solidFill>
              </a:rPr>
              <a:t>Die 16 Lebensmotive</a:t>
            </a:r>
          </a:p>
        </p:txBody>
      </p:sp>
    </p:spTree>
    <p:extLst>
      <p:ext uri="{BB962C8B-B14F-4D97-AF65-F5344CB8AC3E}">
        <p14:creationId xmlns:p14="http://schemas.microsoft.com/office/powerpoint/2010/main" val="443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endParaRPr lang="de-DE" dirty="0"/>
          </a:p>
        </p:txBody>
      </p:sp>
      <p:graphicFrame>
        <p:nvGraphicFramePr>
          <p:cNvPr id="14" name="Group 2">
            <a:extLst>
              <a:ext uri="{FF2B5EF4-FFF2-40B4-BE49-F238E27FC236}">
                <a16:creationId xmlns:a16="http://schemas.microsoft.com/office/drawing/2014/main" id="{8C4EB37D-07B4-4DC0-98FD-6CC0ABDB78EF}"/>
              </a:ext>
            </a:extLst>
          </p:cNvPr>
          <p:cNvGraphicFramePr>
            <a:graphicFrameLocks noGrp="1"/>
          </p:cNvGraphicFramePr>
          <p:nvPr>
            <p:ph idx="1"/>
            <p:extLst>
              <p:ext uri="{D42A27DB-BD31-4B8C-83A1-F6EECF244321}">
                <p14:modId xmlns:p14="http://schemas.microsoft.com/office/powerpoint/2010/main" val="3374599304"/>
              </p:ext>
            </p:extLst>
          </p:nvPr>
        </p:nvGraphicFramePr>
        <p:xfrm>
          <a:off x="633193" y="1347614"/>
          <a:ext cx="7848873" cy="3240361"/>
        </p:xfrm>
        <a:graphic>
          <a:graphicData uri="http://schemas.openxmlformats.org/drawingml/2006/table">
            <a:tbl>
              <a:tblPr/>
              <a:tblGrid>
                <a:gridCol w="2616291">
                  <a:extLst>
                    <a:ext uri="{9D8B030D-6E8A-4147-A177-3AD203B41FA5}">
                      <a16:colId xmlns:a16="http://schemas.microsoft.com/office/drawing/2014/main" val="20000"/>
                    </a:ext>
                  </a:extLst>
                </a:gridCol>
                <a:gridCol w="3482361">
                  <a:extLst>
                    <a:ext uri="{9D8B030D-6E8A-4147-A177-3AD203B41FA5}">
                      <a16:colId xmlns:a16="http://schemas.microsoft.com/office/drawing/2014/main" val="20001"/>
                    </a:ext>
                  </a:extLst>
                </a:gridCol>
                <a:gridCol w="1750221">
                  <a:extLst>
                    <a:ext uri="{9D8B030D-6E8A-4147-A177-3AD203B41FA5}">
                      <a16:colId xmlns:a16="http://schemas.microsoft.com/office/drawing/2014/main" val="20002"/>
                    </a:ext>
                  </a:extLst>
                </a:gridCol>
              </a:tblGrid>
              <a:tr h="549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500" b="0" i="0" u="none" strike="noStrike" cap="none" normalizeH="0" baseline="0" dirty="0">
                          <a:ln>
                            <a:noFill/>
                          </a:ln>
                          <a:solidFill>
                            <a:schemeClr val="tx1"/>
                          </a:solidFill>
                          <a:effectLst/>
                          <a:latin typeface="Arial" charset="0"/>
                        </a:rPr>
                        <a:t>Motiv</a:t>
                      </a: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500" b="1" i="0" u="none" strike="noStrike" cap="none" normalizeH="0" baseline="0" dirty="0">
                          <a:ln>
                            <a:noFill/>
                          </a:ln>
                          <a:solidFill>
                            <a:schemeClr val="tx1"/>
                          </a:solidFill>
                          <a:effectLst/>
                          <a:latin typeface="Arial" charset="0"/>
                        </a:rPr>
                        <a:t>Ausprägung</a:t>
                      </a: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500" b="0" i="0" u="none" strike="noStrike" cap="none" normalizeH="0" baseline="0" dirty="0">
                          <a:ln>
                            <a:noFill/>
                          </a:ln>
                          <a:solidFill>
                            <a:schemeClr val="tx1"/>
                          </a:solidFill>
                          <a:effectLst/>
                          <a:latin typeface="Arial" charset="0"/>
                        </a:rPr>
                        <a:t>Wo hilft sie mir?</a:t>
                      </a: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7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7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47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 name="Textfeld 2">
            <a:extLst>
              <a:ext uri="{FF2B5EF4-FFF2-40B4-BE49-F238E27FC236}">
                <a16:creationId xmlns:a16="http://schemas.microsoft.com/office/drawing/2014/main" id="{0CD22786-6057-2B52-BB36-26B8667F62BB}"/>
              </a:ext>
            </a:extLst>
          </p:cNvPr>
          <p:cNvSpPr txBox="1"/>
          <p:nvPr/>
        </p:nvSpPr>
        <p:spPr>
          <a:xfrm>
            <a:off x="488725" y="370859"/>
            <a:ext cx="4275529" cy="369332"/>
          </a:xfrm>
          <a:prstGeom prst="rect">
            <a:avLst/>
          </a:prstGeom>
          <a:noFill/>
        </p:spPr>
        <p:txBody>
          <a:bodyPr wrap="none" rtlCol="0">
            <a:spAutoFit/>
          </a:bodyPr>
          <a:lstStyle/>
          <a:p>
            <a:r>
              <a:rPr lang="de-DE" b="1" dirty="0">
                <a:solidFill>
                  <a:schemeClr val="tx2"/>
                </a:solidFill>
              </a:rPr>
              <a:t>Die 16 Lebensmotive (Steven </a:t>
            </a:r>
            <a:r>
              <a:rPr lang="de-DE" b="1" dirty="0" err="1">
                <a:solidFill>
                  <a:schemeClr val="tx2"/>
                </a:solidFill>
              </a:rPr>
              <a:t>Reiss</a:t>
            </a:r>
            <a:r>
              <a:rPr lang="de-DE" b="1" dirty="0">
                <a:solidFill>
                  <a:schemeClr val="tx2"/>
                </a:solidFill>
              </a:rPr>
              <a:t>)</a:t>
            </a:r>
          </a:p>
        </p:txBody>
      </p:sp>
    </p:spTree>
    <p:extLst>
      <p:ext uri="{BB962C8B-B14F-4D97-AF65-F5344CB8AC3E}">
        <p14:creationId xmlns:p14="http://schemas.microsoft.com/office/powerpoint/2010/main" val="421183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endParaRPr lang="de-DE" dirty="0"/>
          </a:p>
        </p:txBody>
      </p:sp>
      <p:graphicFrame>
        <p:nvGraphicFramePr>
          <p:cNvPr id="14" name="Group 2">
            <a:extLst>
              <a:ext uri="{FF2B5EF4-FFF2-40B4-BE49-F238E27FC236}">
                <a16:creationId xmlns:a16="http://schemas.microsoft.com/office/drawing/2014/main" id="{8C4EB37D-07B4-4DC0-98FD-6CC0ABDB78EF}"/>
              </a:ext>
            </a:extLst>
          </p:cNvPr>
          <p:cNvGraphicFramePr>
            <a:graphicFrameLocks noGrp="1"/>
          </p:cNvGraphicFramePr>
          <p:nvPr>
            <p:ph idx="1"/>
            <p:extLst>
              <p:ext uri="{D42A27DB-BD31-4B8C-83A1-F6EECF244321}">
                <p14:modId xmlns:p14="http://schemas.microsoft.com/office/powerpoint/2010/main" val="4177453799"/>
              </p:ext>
            </p:extLst>
          </p:nvPr>
        </p:nvGraphicFramePr>
        <p:xfrm>
          <a:off x="633193" y="1347614"/>
          <a:ext cx="7848873" cy="3240361"/>
        </p:xfrm>
        <a:graphic>
          <a:graphicData uri="http://schemas.openxmlformats.org/drawingml/2006/table">
            <a:tbl>
              <a:tblPr/>
              <a:tblGrid>
                <a:gridCol w="2616291">
                  <a:extLst>
                    <a:ext uri="{9D8B030D-6E8A-4147-A177-3AD203B41FA5}">
                      <a16:colId xmlns:a16="http://schemas.microsoft.com/office/drawing/2014/main" val="20000"/>
                    </a:ext>
                  </a:extLst>
                </a:gridCol>
                <a:gridCol w="3482361">
                  <a:extLst>
                    <a:ext uri="{9D8B030D-6E8A-4147-A177-3AD203B41FA5}">
                      <a16:colId xmlns:a16="http://schemas.microsoft.com/office/drawing/2014/main" val="20001"/>
                    </a:ext>
                  </a:extLst>
                </a:gridCol>
                <a:gridCol w="1750221">
                  <a:extLst>
                    <a:ext uri="{9D8B030D-6E8A-4147-A177-3AD203B41FA5}">
                      <a16:colId xmlns:a16="http://schemas.microsoft.com/office/drawing/2014/main" val="20002"/>
                    </a:ext>
                  </a:extLst>
                </a:gridCol>
              </a:tblGrid>
              <a:tr h="549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500" b="0" i="0" u="none" strike="noStrike" cap="none" normalizeH="0" baseline="0" dirty="0">
                          <a:ln>
                            <a:noFill/>
                          </a:ln>
                          <a:solidFill>
                            <a:schemeClr val="tx1"/>
                          </a:solidFill>
                          <a:effectLst/>
                          <a:latin typeface="Arial" charset="0"/>
                        </a:rPr>
                        <a:t>Motiv</a:t>
                      </a: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500" b="1" i="0" u="none" strike="noStrike" cap="none" normalizeH="0" baseline="0" dirty="0">
                          <a:ln>
                            <a:noFill/>
                          </a:ln>
                          <a:solidFill>
                            <a:schemeClr val="tx1"/>
                          </a:solidFill>
                          <a:effectLst/>
                          <a:latin typeface="Arial" charset="0"/>
                        </a:rPr>
                        <a:t>Ausprägung</a:t>
                      </a: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500" b="0" i="0" u="none" strike="noStrike" cap="none" normalizeH="0" baseline="0" dirty="0">
                          <a:ln>
                            <a:noFill/>
                          </a:ln>
                          <a:solidFill>
                            <a:schemeClr val="tx1"/>
                          </a:solidFill>
                          <a:effectLst/>
                          <a:latin typeface="Arial" charset="0"/>
                        </a:rPr>
                        <a:t>Wo behindert sie mich?</a:t>
                      </a: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47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7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476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49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500" b="1"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a:ln>
                          <a:noFill/>
                        </a:ln>
                        <a:solidFill>
                          <a:schemeClr val="tx1"/>
                        </a:solidFill>
                        <a:effectLst/>
                        <a:latin typeface="Arial" charset="0"/>
                      </a:endParaRPr>
                    </a:p>
                  </a:txBody>
                  <a:tcPr marL="91449" marR="91449"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4" name="Textfeld 3">
            <a:extLst>
              <a:ext uri="{FF2B5EF4-FFF2-40B4-BE49-F238E27FC236}">
                <a16:creationId xmlns:a16="http://schemas.microsoft.com/office/drawing/2014/main" id="{9D192C53-B99A-378B-E272-E70A52BCABDE}"/>
              </a:ext>
            </a:extLst>
          </p:cNvPr>
          <p:cNvSpPr txBox="1"/>
          <p:nvPr/>
        </p:nvSpPr>
        <p:spPr>
          <a:xfrm>
            <a:off x="488725" y="370859"/>
            <a:ext cx="4275529" cy="369332"/>
          </a:xfrm>
          <a:prstGeom prst="rect">
            <a:avLst/>
          </a:prstGeom>
          <a:noFill/>
        </p:spPr>
        <p:txBody>
          <a:bodyPr wrap="none" rtlCol="0">
            <a:spAutoFit/>
          </a:bodyPr>
          <a:lstStyle/>
          <a:p>
            <a:r>
              <a:rPr lang="de-DE" b="1" dirty="0">
                <a:solidFill>
                  <a:schemeClr val="tx2"/>
                </a:solidFill>
              </a:rPr>
              <a:t>Die 16 Lebensmotive (Steven </a:t>
            </a:r>
            <a:r>
              <a:rPr lang="de-DE" b="1" dirty="0" err="1">
                <a:solidFill>
                  <a:schemeClr val="tx2"/>
                </a:solidFill>
              </a:rPr>
              <a:t>Reiss</a:t>
            </a:r>
            <a:r>
              <a:rPr lang="de-DE" b="1" dirty="0">
                <a:solidFill>
                  <a:schemeClr val="tx2"/>
                </a:solidFill>
              </a:rPr>
              <a:t>)</a:t>
            </a:r>
          </a:p>
        </p:txBody>
      </p:sp>
    </p:spTree>
    <p:extLst>
      <p:ext uri="{BB962C8B-B14F-4D97-AF65-F5344CB8AC3E}">
        <p14:creationId xmlns:p14="http://schemas.microsoft.com/office/powerpoint/2010/main" val="416371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307AF-1D43-69FC-1973-3FDE0A473650}"/>
              </a:ext>
            </a:extLst>
          </p:cNvPr>
          <p:cNvSpPr>
            <a:spLocks noGrp="1"/>
          </p:cNvSpPr>
          <p:nvPr>
            <p:ph type="title"/>
          </p:nvPr>
        </p:nvSpPr>
        <p:spPr/>
        <p:txBody>
          <a:bodyPr/>
          <a:lstStyle/>
          <a:p>
            <a:r>
              <a:rPr lang="de-DE" dirty="0"/>
              <a:t>Interview mit Dr. Reinhard K. Sprenger</a:t>
            </a:r>
          </a:p>
        </p:txBody>
      </p:sp>
      <p:sp>
        <p:nvSpPr>
          <p:cNvPr id="3" name="Inhaltsplatzhalter 2">
            <a:extLst>
              <a:ext uri="{FF2B5EF4-FFF2-40B4-BE49-F238E27FC236}">
                <a16:creationId xmlns:a16="http://schemas.microsoft.com/office/drawing/2014/main" id="{396622A3-A226-0CAD-7A16-D18D4218F3BD}"/>
              </a:ext>
            </a:extLst>
          </p:cNvPr>
          <p:cNvSpPr>
            <a:spLocks noGrp="1"/>
          </p:cNvSpPr>
          <p:nvPr>
            <p:ph idx="1"/>
          </p:nvPr>
        </p:nvSpPr>
        <p:spPr>
          <a:xfrm>
            <a:off x="372764" y="1034197"/>
            <a:ext cx="8229600" cy="3394472"/>
          </a:xfrm>
        </p:spPr>
        <p:txBody>
          <a:bodyPr>
            <a:noAutofit/>
          </a:bodyPr>
          <a:lstStyle/>
          <a:p>
            <a:pPr marL="0" indent="0"/>
            <a:r>
              <a:rPr lang="de-DE" sz="1400" b="0" i="0" dirty="0">
                <a:solidFill>
                  <a:schemeClr val="tx2"/>
                </a:solidFill>
                <a:effectLst/>
              </a:rPr>
              <a:t>„Die Verhaltensforschung sagt uns seit Jahrzehnten, </a:t>
            </a:r>
            <a:r>
              <a:rPr lang="de-DE" sz="1400" b="1" i="0" dirty="0">
                <a:solidFill>
                  <a:schemeClr val="tx2"/>
                </a:solidFill>
                <a:effectLst/>
              </a:rPr>
              <a:t>dass jeder Mensch ein großes Aktionspotenzial hat, das nach Entfaltung drängt. </a:t>
            </a:r>
            <a:r>
              <a:rPr lang="de-DE" sz="1400" b="0" i="0" dirty="0">
                <a:solidFill>
                  <a:schemeClr val="tx2"/>
                </a:solidFill>
                <a:effectLst/>
              </a:rPr>
              <a:t>Eine kreative Energie, die abgebaut werden will, soll sie nicht in aggressive Langeweile umschlagen. Uns alle verbindet das, was die Forscher </a:t>
            </a:r>
            <a:r>
              <a:rPr lang="de-DE" sz="1400" b="1" i="0" dirty="0">
                <a:solidFill>
                  <a:schemeClr val="tx2"/>
                </a:solidFill>
                <a:effectLst/>
              </a:rPr>
              <a:t>„Funktionslust“ </a:t>
            </a:r>
            <a:r>
              <a:rPr lang="de-DE" sz="1400" b="0" i="0" dirty="0">
                <a:solidFill>
                  <a:schemeClr val="tx2"/>
                </a:solidFill>
                <a:effectLst/>
              </a:rPr>
              <a:t>nennen: Wir planen etwas, machen etwas, erhalten ein wahrnehmbares Ergebnis. Und die </a:t>
            </a:r>
            <a:r>
              <a:rPr lang="de-DE" sz="1400" b="1" i="0" dirty="0">
                <a:solidFill>
                  <a:schemeClr val="tx2"/>
                </a:solidFill>
                <a:effectLst/>
              </a:rPr>
              <a:t>„</a:t>
            </a:r>
            <a:r>
              <a:rPr lang="de-DE" sz="1400" b="1" i="0" dirty="0" err="1">
                <a:solidFill>
                  <a:schemeClr val="tx2"/>
                </a:solidFill>
                <a:effectLst/>
              </a:rPr>
              <a:t>Neugieraktivität</a:t>
            </a:r>
            <a:r>
              <a:rPr lang="de-DE" sz="1400" b="1" i="0" dirty="0">
                <a:solidFill>
                  <a:schemeClr val="tx2"/>
                </a:solidFill>
                <a:effectLst/>
              </a:rPr>
              <a:t>“: </a:t>
            </a:r>
            <a:r>
              <a:rPr lang="de-DE" sz="1400" b="0" i="0" dirty="0">
                <a:solidFill>
                  <a:schemeClr val="tx2"/>
                </a:solidFill>
                <a:effectLst/>
              </a:rPr>
              <a:t>Wir erproben etwas, gestalten etwas, variieren etwas eigenständig. Deshalb gilt: </a:t>
            </a:r>
            <a:r>
              <a:rPr lang="de-DE" sz="1400" b="1" i="0" dirty="0">
                <a:solidFill>
                  <a:schemeClr val="tx2"/>
                </a:solidFill>
                <a:effectLst/>
              </a:rPr>
              <a:t>Jeder Mensch ist leistungsbereit. Niemand will einen schlechten Job machen. Was im Umkehrschluss heißt, dass man Leistungsbereitschaft nur hemmen kann. Das kann durch schlechte Führung geschehen, aber auch durch unpassende Strukturen im Unternehmen. Kluge Menschen haben in dummen Organisationen keine Chance. Kurzfristig mag man Strohfeuer-Motivationen erzeugen. </a:t>
            </a:r>
          </a:p>
          <a:p>
            <a:pPr marL="0" indent="0"/>
            <a:r>
              <a:rPr lang="de-DE" sz="1400" b="1" i="0" dirty="0">
                <a:solidFill>
                  <a:schemeClr val="tx2"/>
                </a:solidFill>
                <a:effectLst/>
              </a:rPr>
              <a:t>Langfristig aber zerstört jeder von außen kommende Anreiz die von innen kommenden Gründe, etwas zu tun oder nicht zu tun. </a:t>
            </a:r>
          </a:p>
          <a:p>
            <a:pPr marL="0" indent="0"/>
            <a:r>
              <a:rPr lang="de-DE" sz="1400" b="1" i="0" dirty="0">
                <a:solidFill>
                  <a:schemeClr val="tx2"/>
                </a:solidFill>
                <a:effectLst/>
              </a:rPr>
              <a:t>„Tue dies, dann bekommst du das“ fokussiert Menschen auf „das“, und nicht mehr auf „dies“. </a:t>
            </a:r>
            <a:r>
              <a:rPr lang="de-DE" sz="1400" b="0" i="0" dirty="0">
                <a:solidFill>
                  <a:schemeClr val="tx2"/>
                </a:solidFill>
                <a:effectLst/>
              </a:rPr>
              <a:t>Das ist die systematische Zerstörung von Sinn. </a:t>
            </a:r>
            <a:r>
              <a:rPr lang="de-DE" sz="1400" b="1" i="0" dirty="0">
                <a:solidFill>
                  <a:schemeClr val="tx2"/>
                </a:solidFill>
                <a:effectLst/>
              </a:rPr>
              <a:t>Schon bald tun Menschen nicht mehr das, was sie für sinnvoll halten, sondern das, was belohnt wird.</a:t>
            </a:r>
            <a:r>
              <a:rPr lang="de-DE" sz="1400" b="0" i="0" dirty="0">
                <a:solidFill>
                  <a:schemeClr val="tx2"/>
                </a:solidFill>
                <a:effectLst/>
              </a:rPr>
              <a:t> Man kann also sagen: Was landläufig als Motivierung verstanden wird, ist nichts weniger als die Verführung zur inneren Kündigung.“                                                                   </a:t>
            </a:r>
          </a:p>
        </p:txBody>
      </p:sp>
      <p:sp>
        <p:nvSpPr>
          <p:cNvPr id="4" name="Fußzeilenplatzhalter 3">
            <a:extLst>
              <a:ext uri="{FF2B5EF4-FFF2-40B4-BE49-F238E27FC236}">
                <a16:creationId xmlns:a16="http://schemas.microsoft.com/office/drawing/2014/main" id="{122045C0-EDFD-9671-D0DA-51678F857C10}"/>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683E8991-8816-EA2C-F76B-928E12C17726}"/>
              </a:ext>
            </a:extLst>
          </p:cNvPr>
          <p:cNvSpPr>
            <a:spLocks noGrp="1"/>
          </p:cNvSpPr>
          <p:nvPr>
            <p:ph type="sldNum" sz="quarter" idx="12"/>
          </p:nvPr>
        </p:nvSpPr>
        <p:spPr/>
        <p:txBody>
          <a:bodyPr/>
          <a:lstStyle/>
          <a:p>
            <a:fld id="{6691A161-0D27-478D-AAEB-D0BFEC36F99A}" type="slidenum">
              <a:rPr lang="de-DE" smtClean="0"/>
              <a:pPr/>
              <a:t>18</a:t>
            </a:fld>
            <a:endParaRPr lang="de-DE"/>
          </a:p>
        </p:txBody>
      </p:sp>
      <p:pic>
        <p:nvPicPr>
          <p:cNvPr id="1026" name="Picture 2">
            <a:extLst>
              <a:ext uri="{FF2B5EF4-FFF2-40B4-BE49-F238E27FC236}">
                <a16:creationId xmlns:a16="http://schemas.microsoft.com/office/drawing/2014/main" id="{B429E65A-72B1-39E4-68E6-03D655C27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792" y="0"/>
            <a:ext cx="1551615" cy="103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8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C6F5B6-EBF1-34E9-00EB-4B949A4C5B62}"/>
              </a:ext>
            </a:extLst>
          </p:cNvPr>
          <p:cNvSpPr>
            <a:spLocks noGrp="1"/>
          </p:cNvSpPr>
          <p:nvPr>
            <p:ph idx="1"/>
          </p:nvPr>
        </p:nvSpPr>
        <p:spPr/>
        <p:txBody>
          <a:bodyPr>
            <a:normAutofit fontScale="85000" lnSpcReduction="10000"/>
          </a:bodyPr>
          <a:lstStyle/>
          <a:p>
            <a:pPr marL="0" indent="0" algn="l"/>
            <a:r>
              <a:rPr lang="de-DE" b="1" i="0" dirty="0">
                <a:solidFill>
                  <a:schemeClr val="tx2"/>
                </a:solidFill>
                <a:effectLst/>
              </a:rPr>
              <a:t>„Den größten demotivierenden Einfluss auf Mitarbeiter übt der direkte Vorgesetzte aus.“</a:t>
            </a:r>
            <a:br>
              <a:rPr lang="de-DE" b="1" i="0" dirty="0">
                <a:solidFill>
                  <a:schemeClr val="tx2"/>
                </a:solidFill>
                <a:effectLst/>
              </a:rPr>
            </a:br>
            <a:r>
              <a:rPr lang="de-DE" b="1" i="0" dirty="0">
                <a:solidFill>
                  <a:schemeClr val="tx2"/>
                </a:solidFill>
                <a:effectLst/>
              </a:rPr>
              <a:t>Menschen kommen zu Unternehmen, aber sie verlassen Führungskräfte</a:t>
            </a:r>
            <a:r>
              <a:rPr lang="de-DE" b="0" i="0" dirty="0">
                <a:solidFill>
                  <a:schemeClr val="tx2"/>
                </a:solidFill>
                <a:effectLst/>
              </a:rPr>
              <a:t>. Das heißt: Sie werden angezogen auf der Makroebene von der Attraktivität des Unternehmens und der Aufgabe. Abgestoßen werden sie aber von Problemen auf der Mikroebene – meist ein Beziehungsproblem mit dem Chef.                                                                                                        </a:t>
            </a:r>
            <a:r>
              <a:rPr lang="de-DE" b="1" i="0" dirty="0">
                <a:solidFill>
                  <a:schemeClr val="tx2"/>
                </a:solidFill>
                <a:effectLst/>
              </a:rPr>
              <a:t>Führung ist daher häufig das Problem, für dessen Lösung es sich hält.</a:t>
            </a:r>
          </a:p>
          <a:p>
            <a:pPr marL="0" indent="0"/>
            <a:r>
              <a:rPr lang="de-DE" b="1" i="0" dirty="0">
                <a:solidFill>
                  <a:schemeClr val="tx2"/>
                </a:solidFill>
                <a:effectLst/>
              </a:rPr>
              <a:t>Mitarbeiter stören sich an:                                                                                                                                                         Pedanterie. Mangelnder Glaubwürdigkeit. Und vor allem an: Nicht-Zutrauen.</a:t>
            </a:r>
            <a:br>
              <a:rPr lang="de-DE" b="1" i="0" dirty="0">
                <a:solidFill>
                  <a:schemeClr val="tx2"/>
                </a:solidFill>
                <a:effectLst/>
              </a:rPr>
            </a:br>
            <a:br>
              <a:rPr lang="de-DE" b="0" i="0" dirty="0">
                <a:solidFill>
                  <a:schemeClr val="tx2"/>
                </a:solidFill>
                <a:effectLst/>
              </a:rPr>
            </a:br>
            <a:r>
              <a:rPr lang="de-DE" b="1" i="0" dirty="0">
                <a:solidFill>
                  <a:schemeClr val="tx2"/>
                </a:solidFill>
                <a:effectLst/>
              </a:rPr>
              <a:t>„Zutrauen veredelt den Menschen, ewige Vormundschaft hindert sein Reifen.“</a:t>
            </a:r>
            <a:r>
              <a:rPr lang="de-DE" b="1" dirty="0">
                <a:solidFill>
                  <a:schemeClr val="tx2"/>
                </a:solidFill>
              </a:rPr>
              <a:t>                           </a:t>
            </a:r>
            <a:r>
              <a:rPr lang="de-DE" b="1" i="0" dirty="0">
                <a:solidFill>
                  <a:schemeClr val="tx2"/>
                </a:solidFill>
                <a:effectLst/>
              </a:rPr>
              <a:t>(</a:t>
            </a:r>
            <a:r>
              <a:rPr lang="de-DE" dirty="0">
                <a:solidFill>
                  <a:schemeClr val="tx2"/>
                </a:solidFill>
              </a:rPr>
              <a:t>Freiherr vom Stein)</a:t>
            </a:r>
            <a:endParaRPr lang="de-DE" b="1" i="0" dirty="0">
              <a:solidFill>
                <a:schemeClr val="tx2"/>
              </a:solidFill>
              <a:effectLst/>
            </a:endParaRPr>
          </a:p>
          <a:p>
            <a:pPr marL="0" indent="0" algn="l"/>
            <a:r>
              <a:rPr lang="de-DE" b="0" i="0" dirty="0">
                <a:solidFill>
                  <a:schemeClr val="tx2"/>
                </a:solidFill>
                <a:effectLst/>
              </a:rPr>
              <a:t>Wenn wir Mitarbeiter für unselbstständig halten, werden sie es sein. Denn die Erwartung niedriger Leistung ruft sie hervor, der sog. </a:t>
            </a:r>
            <a:r>
              <a:rPr lang="de-DE" b="1" i="0" dirty="0">
                <a:solidFill>
                  <a:schemeClr val="tx2"/>
                </a:solidFill>
                <a:effectLst/>
              </a:rPr>
              <a:t>„Pygmalion-Effekt“ </a:t>
            </a:r>
            <a:r>
              <a:rPr lang="de-DE" i="0" dirty="0">
                <a:solidFill>
                  <a:schemeClr val="tx2"/>
                </a:solidFill>
                <a:effectLst/>
              </a:rPr>
              <a:t>oder  die </a:t>
            </a:r>
            <a:r>
              <a:rPr lang="de-DE" b="1" i="0" dirty="0">
                <a:solidFill>
                  <a:schemeClr val="tx2"/>
                </a:solidFill>
                <a:effectLst/>
              </a:rPr>
              <a:t>„selbsterfüllende Prophezeiung“. </a:t>
            </a:r>
            <a:endParaRPr lang="de-DE" dirty="0"/>
          </a:p>
        </p:txBody>
      </p:sp>
      <p:sp>
        <p:nvSpPr>
          <p:cNvPr id="4" name="Fußzeilenplatzhalter 3">
            <a:extLst>
              <a:ext uri="{FF2B5EF4-FFF2-40B4-BE49-F238E27FC236}">
                <a16:creationId xmlns:a16="http://schemas.microsoft.com/office/drawing/2014/main" id="{3DE3EF06-FD7A-2F1D-DC27-71AF273C57C9}"/>
              </a:ext>
            </a:extLst>
          </p:cNvPr>
          <p:cNvSpPr>
            <a:spLocks noGrp="1"/>
          </p:cNvSpPr>
          <p:nvPr>
            <p:ph type="ftr" sz="quarter" idx="11"/>
          </p:nvPr>
        </p:nvSpPr>
        <p:spPr/>
        <p:txBody>
          <a:bodyPr/>
          <a:lstStyle/>
          <a:p>
            <a:r>
              <a:rPr lang="de-DE" dirty="0"/>
              <a:t>Stephanie Baumann, MBA</a:t>
            </a:r>
          </a:p>
        </p:txBody>
      </p:sp>
      <p:sp>
        <p:nvSpPr>
          <p:cNvPr id="5" name="Foliennummernplatzhalter 4">
            <a:extLst>
              <a:ext uri="{FF2B5EF4-FFF2-40B4-BE49-F238E27FC236}">
                <a16:creationId xmlns:a16="http://schemas.microsoft.com/office/drawing/2014/main" id="{C613DCFC-378F-B709-6584-109C67BE4F42}"/>
              </a:ext>
            </a:extLst>
          </p:cNvPr>
          <p:cNvSpPr>
            <a:spLocks noGrp="1"/>
          </p:cNvSpPr>
          <p:nvPr>
            <p:ph type="sldNum" sz="quarter" idx="12"/>
          </p:nvPr>
        </p:nvSpPr>
        <p:spPr/>
        <p:txBody>
          <a:bodyPr/>
          <a:lstStyle/>
          <a:p>
            <a:fld id="{6691A161-0D27-478D-AAEB-D0BFEC36F99A}" type="slidenum">
              <a:rPr lang="de-DE" smtClean="0"/>
              <a:pPr/>
              <a:t>19</a:t>
            </a:fld>
            <a:endParaRPr lang="de-DE"/>
          </a:p>
        </p:txBody>
      </p:sp>
      <p:sp>
        <p:nvSpPr>
          <p:cNvPr id="6" name="Titel 1">
            <a:extLst>
              <a:ext uri="{FF2B5EF4-FFF2-40B4-BE49-F238E27FC236}">
                <a16:creationId xmlns:a16="http://schemas.microsoft.com/office/drawing/2014/main" id="{03A9F9F5-436F-C8BE-7F39-47FFD9E8CAB0}"/>
              </a:ext>
            </a:extLst>
          </p:cNvPr>
          <p:cNvSpPr>
            <a:spLocks noGrp="1"/>
          </p:cNvSpPr>
          <p:nvPr>
            <p:ph type="title"/>
          </p:nvPr>
        </p:nvSpPr>
        <p:spPr>
          <a:xfrm>
            <a:off x="457200" y="206375"/>
            <a:ext cx="7786688" cy="857250"/>
          </a:xfrm>
        </p:spPr>
        <p:txBody>
          <a:bodyPr/>
          <a:lstStyle/>
          <a:p>
            <a:r>
              <a:rPr lang="de-DE" dirty="0"/>
              <a:t>Interview mit Dr. Reinhard K. Sprenger</a:t>
            </a:r>
          </a:p>
        </p:txBody>
      </p:sp>
    </p:spTree>
    <p:extLst>
      <p:ext uri="{BB962C8B-B14F-4D97-AF65-F5344CB8AC3E}">
        <p14:creationId xmlns:p14="http://schemas.microsoft.com/office/powerpoint/2010/main" val="306552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sultation d'un dieteticien nutritionniste à toulouse">
            <a:extLst>
              <a:ext uri="{FF2B5EF4-FFF2-40B4-BE49-F238E27FC236}">
                <a16:creationId xmlns:a16="http://schemas.microsoft.com/office/drawing/2014/main" id="{88108A0A-BF22-C552-7579-35C99674F3D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895115" y="1063229"/>
            <a:ext cx="5353769" cy="365953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213D218-BD05-09BF-A4E8-9748E0E7AF58}"/>
              </a:ext>
            </a:extLst>
          </p:cNvPr>
          <p:cNvSpPr>
            <a:spLocks noGrp="1"/>
          </p:cNvSpPr>
          <p:nvPr>
            <p:ph type="title"/>
          </p:nvPr>
        </p:nvSpPr>
        <p:spPr/>
        <p:txBody>
          <a:bodyPr>
            <a:normAutofit fontScale="90000"/>
          </a:bodyPr>
          <a:lstStyle/>
          <a:p>
            <a:br>
              <a:rPr lang="de-DE" sz="2000" b="1" dirty="0">
                <a:solidFill>
                  <a:schemeClr val="tx2"/>
                </a:solidFill>
              </a:rPr>
            </a:br>
            <a:r>
              <a:rPr lang="de-DE" dirty="0">
                <a:solidFill>
                  <a:schemeClr val="tx2"/>
                </a:solidFill>
              </a:rPr>
              <a:t>Agenda</a:t>
            </a:r>
            <a:br>
              <a:rPr lang="de-DE" dirty="0">
                <a:solidFill>
                  <a:schemeClr val="tx2"/>
                </a:solidFill>
              </a:rPr>
            </a:br>
            <a:endParaRPr lang="de-DE" dirty="0"/>
          </a:p>
        </p:txBody>
      </p:sp>
      <p:sp>
        <p:nvSpPr>
          <p:cNvPr id="4" name="Foliennummernplatzhalter 3">
            <a:extLst>
              <a:ext uri="{FF2B5EF4-FFF2-40B4-BE49-F238E27FC236}">
                <a16:creationId xmlns:a16="http://schemas.microsoft.com/office/drawing/2014/main" id="{C9CFAE2A-5E53-7DC4-783E-DDA9811B67DD}"/>
              </a:ext>
            </a:extLst>
          </p:cNvPr>
          <p:cNvSpPr>
            <a:spLocks noGrp="1"/>
          </p:cNvSpPr>
          <p:nvPr>
            <p:ph type="sldNum" sz="quarter" idx="12"/>
          </p:nvPr>
        </p:nvSpPr>
        <p:spPr/>
        <p:txBody>
          <a:bodyPr/>
          <a:lstStyle/>
          <a:p>
            <a:fld id="{6691A161-0D27-478D-AAEB-D0BFEC36F99A}" type="slidenum">
              <a:rPr lang="de-DE" smtClean="0"/>
              <a:pPr/>
              <a:t>2</a:t>
            </a:fld>
            <a:endParaRPr lang="de-DE"/>
          </a:p>
        </p:txBody>
      </p:sp>
      <p:sp>
        <p:nvSpPr>
          <p:cNvPr id="5" name="Fußzeilenplatzhalter 4">
            <a:extLst>
              <a:ext uri="{FF2B5EF4-FFF2-40B4-BE49-F238E27FC236}">
                <a16:creationId xmlns:a16="http://schemas.microsoft.com/office/drawing/2014/main" id="{EA65CA3F-CB33-7779-1997-55D382410286}"/>
              </a:ext>
            </a:extLst>
          </p:cNvPr>
          <p:cNvSpPr>
            <a:spLocks noGrp="1"/>
          </p:cNvSpPr>
          <p:nvPr>
            <p:ph type="ftr" sz="quarter" idx="11"/>
          </p:nvPr>
        </p:nvSpPr>
        <p:spPr/>
        <p:txBody>
          <a:bodyPr/>
          <a:lstStyle/>
          <a:p>
            <a:r>
              <a:rPr lang="de-DE"/>
              <a:t>Stephanie Baumann, MBA</a:t>
            </a:r>
          </a:p>
        </p:txBody>
      </p:sp>
      <p:sp>
        <p:nvSpPr>
          <p:cNvPr id="9" name="Textfeld 8">
            <a:extLst>
              <a:ext uri="{FF2B5EF4-FFF2-40B4-BE49-F238E27FC236}">
                <a16:creationId xmlns:a16="http://schemas.microsoft.com/office/drawing/2014/main" id="{EA7F1E74-49A2-6334-64CC-0351115A6D51}"/>
              </a:ext>
            </a:extLst>
          </p:cNvPr>
          <p:cNvSpPr txBox="1"/>
          <p:nvPr/>
        </p:nvSpPr>
        <p:spPr>
          <a:xfrm>
            <a:off x="457200" y="1363953"/>
            <a:ext cx="8291264" cy="4247317"/>
          </a:xfrm>
          <a:prstGeom prst="rect">
            <a:avLst/>
          </a:prstGeom>
          <a:noFill/>
        </p:spPr>
        <p:txBody>
          <a:bodyPr wrap="square" rtlCol="0">
            <a:spAutoFit/>
          </a:bodyPr>
          <a:lstStyle/>
          <a:p>
            <a:pPr marL="285750" indent="-285750">
              <a:buFont typeface="Wingdings" panose="05000000000000000000" pitchFamily="2" charset="2"/>
              <a:buChar char="§"/>
            </a:pPr>
            <a:r>
              <a:rPr lang="de-DE" b="1" dirty="0">
                <a:solidFill>
                  <a:schemeClr val="tx2"/>
                </a:solidFill>
              </a:rPr>
              <a:t>Der große Hype um die Motivation…… oder:</a:t>
            </a:r>
          </a:p>
          <a:p>
            <a:r>
              <a:rPr lang="de-DE" b="1" dirty="0">
                <a:solidFill>
                  <a:schemeClr val="tx2"/>
                </a:solidFill>
              </a:rPr>
              <a:t>     Wie bring` ich den Esel vom Fleck?</a:t>
            </a:r>
          </a:p>
          <a:p>
            <a:endParaRPr lang="de-DE" b="1" dirty="0">
              <a:solidFill>
                <a:schemeClr val="tx2"/>
              </a:solidFill>
            </a:endParaRPr>
          </a:p>
          <a:p>
            <a:pPr marL="285750" indent="-285750">
              <a:buFont typeface="Wingdings" panose="05000000000000000000" pitchFamily="2" charset="2"/>
              <a:buChar char="§"/>
            </a:pPr>
            <a:r>
              <a:rPr lang="de-DE" b="1" dirty="0">
                <a:solidFill>
                  <a:schemeClr val="tx2"/>
                </a:solidFill>
              </a:rPr>
              <a:t>Erkenntnisse der Motivationsforschung: </a:t>
            </a:r>
          </a:p>
          <a:p>
            <a:r>
              <a:rPr lang="de-DE" b="1" dirty="0">
                <a:solidFill>
                  <a:schemeClr val="tx2"/>
                </a:solidFill>
              </a:rPr>
              <a:t>     Motivationstheorien von 1954 bis 2000</a:t>
            </a:r>
          </a:p>
          <a:p>
            <a:endParaRPr lang="de-DE" b="1" dirty="0">
              <a:solidFill>
                <a:schemeClr val="tx2"/>
              </a:solidFill>
            </a:endParaRPr>
          </a:p>
          <a:p>
            <a:pPr marL="285750" indent="-285750">
              <a:buFont typeface="Wingdings" panose="05000000000000000000" pitchFamily="2" charset="2"/>
              <a:buChar char="§"/>
            </a:pPr>
            <a:r>
              <a:rPr lang="de-DE" b="1" dirty="0">
                <a:solidFill>
                  <a:schemeClr val="tx2"/>
                </a:solidFill>
              </a:rPr>
              <a:t>Dr. Reinhard K. Sprenger: Mythos Motivation</a:t>
            </a:r>
          </a:p>
          <a:p>
            <a:endParaRPr lang="de-DE" b="1" dirty="0">
              <a:solidFill>
                <a:schemeClr val="tx2"/>
              </a:solidFill>
            </a:endParaRPr>
          </a:p>
          <a:p>
            <a:pPr marL="285750" indent="-285750">
              <a:buFont typeface="Wingdings" panose="05000000000000000000" pitchFamily="2" charset="2"/>
              <a:buChar char="§"/>
            </a:pPr>
            <a:r>
              <a:rPr lang="de-DE" b="1" dirty="0">
                <a:solidFill>
                  <a:schemeClr val="tx2"/>
                </a:solidFill>
              </a:rPr>
              <a:t>Von der Theorie zur Praxis: </a:t>
            </a:r>
          </a:p>
          <a:p>
            <a:pPr marL="360363" indent="-360363"/>
            <a:r>
              <a:rPr lang="de-DE" b="1" dirty="0">
                <a:solidFill>
                  <a:schemeClr val="tx2"/>
                </a:solidFill>
              </a:rPr>
              <a:t>     Die Verbindung von Motivation, Emotion und Beziehung                                      durch psychologische Sicherheit</a:t>
            </a:r>
          </a:p>
          <a:p>
            <a:endParaRPr lang="de-DE" b="1" dirty="0">
              <a:solidFill>
                <a:schemeClr val="tx2"/>
              </a:solidFill>
            </a:endParaRPr>
          </a:p>
          <a:p>
            <a:pPr marL="285750" indent="-285750">
              <a:buFont typeface="Wingdings" panose="05000000000000000000" pitchFamily="2" charset="2"/>
              <a:buChar char="§"/>
            </a:pPr>
            <a:endParaRPr lang="de-DE" b="1" dirty="0">
              <a:solidFill>
                <a:schemeClr val="tx2"/>
              </a:solidFill>
            </a:endParaRPr>
          </a:p>
          <a:p>
            <a:pPr marL="285750" indent="-285750">
              <a:buFont typeface="Wingdings" panose="05000000000000000000" pitchFamily="2" charset="2"/>
              <a:buChar char="§"/>
            </a:pPr>
            <a:endParaRPr lang="de-DE" b="1" dirty="0">
              <a:solidFill>
                <a:schemeClr val="tx2"/>
              </a:solidFill>
            </a:endParaRPr>
          </a:p>
          <a:p>
            <a:endParaRPr lang="de-DE" b="1" dirty="0">
              <a:solidFill>
                <a:schemeClr val="tx2"/>
              </a:solidFill>
            </a:endParaRPr>
          </a:p>
        </p:txBody>
      </p:sp>
    </p:spTree>
    <p:extLst>
      <p:ext uri="{BB962C8B-B14F-4D97-AF65-F5344CB8AC3E}">
        <p14:creationId xmlns:p14="http://schemas.microsoft.com/office/powerpoint/2010/main" val="28385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ttoriale Stock Enttäuschtes Strichmännchen mit negativ Symbol | Adobe  Stock">
            <a:extLst>
              <a:ext uri="{FF2B5EF4-FFF2-40B4-BE49-F238E27FC236}">
                <a16:creationId xmlns:a16="http://schemas.microsoft.com/office/drawing/2014/main" id="{365D4294-3EC5-11DA-8133-EA89C155CFC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709" t="2218"/>
          <a:stretch/>
        </p:blipFill>
        <p:spPr bwMode="auto">
          <a:xfrm>
            <a:off x="6290963" y="1441456"/>
            <a:ext cx="2668309" cy="2493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üße Stick-Figur mit negativer Emotion und Lineart-Symbol. Piktogramm &quot;Wut  und Angst&quot;. Kommunikation von unglücklichen Gefühlsabbildung. Verängstigter  Vektor Stock-Vektorgrafik - Alamy">
            <a:extLst>
              <a:ext uri="{FF2B5EF4-FFF2-40B4-BE49-F238E27FC236}">
                <a16:creationId xmlns:a16="http://schemas.microsoft.com/office/drawing/2014/main" id="{7D33F24D-8F01-5DA7-B6F3-463D6C187F86}"/>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2937" t="4352" b="12672"/>
          <a:stretch/>
        </p:blipFill>
        <p:spPr bwMode="auto">
          <a:xfrm flipH="1">
            <a:off x="1494093" y="1654133"/>
            <a:ext cx="2754737" cy="2707114"/>
          </a:xfrm>
          <a:prstGeom prst="rect">
            <a:avLst/>
          </a:prstGeom>
          <a:noFill/>
          <a:extLst>
            <a:ext uri="{909E8E84-426E-40DD-AFC4-6F175D3DCCD1}">
              <a14:hiddenFill xmlns:a14="http://schemas.microsoft.com/office/drawing/2010/main">
                <a:solidFill>
                  <a:srgbClr val="FFFFFF"/>
                </a:solidFill>
              </a14:hiddenFill>
            </a:ext>
          </a:extLst>
        </p:spPr>
      </p:pic>
      <p:sp>
        <p:nvSpPr>
          <p:cNvPr id="6" name="Kreuz 5">
            <a:extLst>
              <a:ext uri="{FF2B5EF4-FFF2-40B4-BE49-F238E27FC236}">
                <a16:creationId xmlns:a16="http://schemas.microsoft.com/office/drawing/2014/main" id="{F72BBC63-0EF3-C51F-C397-D51448937E93}"/>
              </a:ext>
            </a:extLst>
          </p:cNvPr>
          <p:cNvSpPr/>
          <p:nvPr/>
        </p:nvSpPr>
        <p:spPr>
          <a:xfrm>
            <a:off x="2871461" y="2232678"/>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Kreuz 6">
            <a:extLst>
              <a:ext uri="{FF2B5EF4-FFF2-40B4-BE49-F238E27FC236}">
                <a16:creationId xmlns:a16="http://schemas.microsoft.com/office/drawing/2014/main" id="{3D99848E-D0FC-C9FB-68E4-3BAF71148CC4}"/>
              </a:ext>
            </a:extLst>
          </p:cNvPr>
          <p:cNvSpPr/>
          <p:nvPr/>
        </p:nvSpPr>
        <p:spPr>
          <a:xfrm>
            <a:off x="2729984" y="2904855"/>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fontScale="90000"/>
          </a:bodyPr>
          <a:lstStyle/>
          <a:p>
            <a:r>
              <a:rPr lang="de-DE" b="1" dirty="0">
                <a:solidFill>
                  <a:schemeClr val="tx2"/>
                </a:solidFill>
              </a:rPr>
              <a:t>Intrinsische Motivatoren: Erkenntnisse der Motivationsforschung</a:t>
            </a:r>
            <a:br>
              <a:rPr lang="de-DE" b="1" dirty="0">
                <a:solidFill>
                  <a:schemeClr val="tx2"/>
                </a:solidFill>
              </a:rPr>
            </a:br>
            <a:r>
              <a:rPr lang="de-DE" b="1" dirty="0" err="1">
                <a:solidFill>
                  <a:schemeClr val="tx2"/>
                </a:solidFill>
              </a:rPr>
              <a:t>Bsp</a:t>
            </a:r>
            <a:r>
              <a:rPr lang="de-DE" b="1" dirty="0">
                <a:solidFill>
                  <a:schemeClr val="tx2"/>
                </a:solidFill>
              </a:rPr>
              <a:t>: Management</a:t>
            </a:r>
            <a:endParaRPr lang="de-DE" dirty="0"/>
          </a:p>
        </p:txBody>
      </p:sp>
      <p:sp>
        <p:nvSpPr>
          <p:cNvPr id="5" name="Foliennummernplatzhalter 4"/>
          <p:cNvSpPr>
            <a:spLocks noGrp="1"/>
          </p:cNvSpPr>
          <p:nvPr>
            <p:ph type="sldNum" sz="quarter" idx="12"/>
          </p:nvPr>
        </p:nvSpPr>
        <p:spPr/>
        <p:txBody>
          <a:bodyPr/>
          <a:lstStyle/>
          <a:p>
            <a:fld id="{6691A161-0D27-478D-AAEB-D0BFEC36F99A}" type="slidenum">
              <a:rPr lang="de-DE" smtClean="0"/>
              <a:pPr/>
              <a:t>20</a:t>
            </a:fld>
            <a:endParaRPr lang="de-DE"/>
          </a:p>
        </p:txBody>
      </p:sp>
      <p:sp>
        <p:nvSpPr>
          <p:cNvPr id="11" name="Text Box 12">
            <a:extLst>
              <a:ext uri="{FF2B5EF4-FFF2-40B4-BE49-F238E27FC236}">
                <a16:creationId xmlns:a16="http://schemas.microsoft.com/office/drawing/2014/main" id="{FBC117ED-E827-4893-826B-FBE424D28F40}"/>
              </a:ext>
            </a:extLst>
          </p:cNvPr>
          <p:cNvSpPr txBox="1">
            <a:spLocks noChangeArrowheads="1"/>
          </p:cNvSpPr>
          <p:nvPr/>
        </p:nvSpPr>
        <p:spPr bwMode="auto">
          <a:xfrm>
            <a:off x="342757" y="2488944"/>
            <a:ext cx="331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1400" b="1" dirty="0">
                <a:solidFill>
                  <a:schemeClr val="tx2"/>
                </a:solidFill>
                <a:latin typeface="Segoe UI" panose="020B0502040204020203" pitchFamily="34" charset="0"/>
                <a:cs typeface="Segoe UI" panose="020B0502040204020203" pitchFamily="34" charset="0"/>
              </a:rPr>
              <a:t>Positive</a:t>
            </a:r>
            <a:r>
              <a:rPr lang="de-DE" altLang="de-DE" sz="1400" dirty="0">
                <a:solidFill>
                  <a:schemeClr val="tx2"/>
                </a:solidFill>
                <a:latin typeface="Segoe UI" panose="020B0502040204020203" pitchFamily="34" charset="0"/>
                <a:cs typeface="Segoe UI" panose="020B0502040204020203" pitchFamily="34" charset="0"/>
              </a:rPr>
              <a:t> Einstellung der Führungskraft: </a:t>
            </a:r>
            <a:r>
              <a:rPr lang="de-DE" altLang="de-DE" sz="1400" b="1" dirty="0">
                <a:solidFill>
                  <a:schemeClr val="tx2"/>
                </a:solidFill>
                <a:latin typeface="Segoe UI" panose="020B0502040204020203" pitchFamily="34" charset="0"/>
                <a:cs typeface="Segoe UI" panose="020B0502040204020203" pitchFamily="34" charset="0"/>
              </a:rPr>
              <a:t>Vertrauen</a:t>
            </a:r>
          </a:p>
        </p:txBody>
      </p:sp>
      <p:sp>
        <p:nvSpPr>
          <p:cNvPr id="15" name="Text Box 18">
            <a:extLst>
              <a:ext uri="{FF2B5EF4-FFF2-40B4-BE49-F238E27FC236}">
                <a16:creationId xmlns:a16="http://schemas.microsoft.com/office/drawing/2014/main" id="{B9843004-2418-4BE8-98BF-51DE123A47A2}"/>
              </a:ext>
            </a:extLst>
          </p:cNvPr>
          <p:cNvSpPr txBox="1">
            <a:spLocks noChangeArrowheads="1"/>
          </p:cNvSpPr>
          <p:nvPr/>
        </p:nvSpPr>
        <p:spPr bwMode="auto">
          <a:xfrm>
            <a:off x="5508342" y="2488553"/>
            <a:ext cx="33123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1400" b="1" dirty="0">
                <a:solidFill>
                  <a:schemeClr val="tx2"/>
                </a:solidFill>
                <a:latin typeface="Segoe UI" panose="020B0502040204020203" pitchFamily="34" charset="0"/>
                <a:cs typeface="Segoe UI" panose="020B0502040204020203" pitchFamily="34" charset="0"/>
              </a:rPr>
              <a:t>Negative</a:t>
            </a:r>
            <a:r>
              <a:rPr lang="de-DE" altLang="de-DE" sz="1400" dirty="0">
                <a:solidFill>
                  <a:schemeClr val="tx2"/>
                </a:solidFill>
                <a:latin typeface="Segoe UI" panose="020B0502040204020203" pitchFamily="34" charset="0"/>
                <a:cs typeface="Segoe UI" panose="020B0502040204020203" pitchFamily="34" charset="0"/>
              </a:rPr>
              <a:t> Einstellung der Führungskraft</a:t>
            </a:r>
          </a:p>
          <a:p>
            <a:pPr fontAlgn="base">
              <a:spcBef>
                <a:spcPct val="0"/>
              </a:spcBef>
              <a:spcAft>
                <a:spcPct val="0"/>
              </a:spcAft>
            </a:pPr>
            <a:r>
              <a:rPr lang="de-DE" altLang="de-DE" sz="1400" dirty="0">
                <a:solidFill>
                  <a:schemeClr val="tx2"/>
                </a:solidFill>
                <a:latin typeface="Segoe UI" panose="020B0502040204020203" pitchFamily="34" charset="0"/>
                <a:cs typeface="Segoe UI" panose="020B0502040204020203" pitchFamily="34" charset="0"/>
              </a:rPr>
              <a:t>Institutionalisiertes </a:t>
            </a:r>
            <a:r>
              <a:rPr lang="de-DE" altLang="de-DE" sz="1400" b="1" dirty="0">
                <a:solidFill>
                  <a:schemeClr val="tx2"/>
                </a:solidFill>
                <a:latin typeface="Segoe UI" panose="020B0502040204020203" pitchFamily="34" charset="0"/>
                <a:cs typeface="Segoe UI" panose="020B0502040204020203" pitchFamily="34" charset="0"/>
              </a:rPr>
              <a:t>Misstrauen</a:t>
            </a:r>
          </a:p>
          <a:p>
            <a:pPr fontAlgn="base">
              <a:spcBef>
                <a:spcPct val="0"/>
              </a:spcBef>
              <a:spcAft>
                <a:spcPct val="0"/>
              </a:spcAft>
            </a:pPr>
            <a:r>
              <a:rPr lang="de-DE" altLang="de-DE" sz="1400" dirty="0">
                <a:solidFill>
                  <a:schemeClr val="tx2"/>
                </a:solidFill>
                <a:latin typeface="Segoe UI" panose="020B0502040204020203" pitchFamily="34" charset="0"/>
                <a:cs typeface="Segoe UI" panose="020B0502040204020203" pitchFamily="34" charset="0"/>
              </a:rPr>
              <a:t>„negative Vorschusslorbeeren“</a:t>
            </a:r>
          </a:p>
        </p:txBody>
      </p:sp>
      <p:sp>
        <p:nvSpPr>
          <p:cNvPr id="16" name="Text Box 20">
            <a:extLst>
              <a:ext uri="{FF2B5EF4-FFF2-40B4-BE49-F238E27FC236}">
                <a16:creationId xmlns:a16="http://schemas.microsoft.com/office/drawing/2014/main" id="{EA8E485B-F743-424B-9932-4F158AAC1CC2}"/>
              </a:ext>
            </a:extLst>
          </p:cNvPr>
          <p:cNvSpPr txBox="1">
            <a:spLocks noChangeArrowheads="1"/>
          </p:cNvSpPr>
          <p:nvPr/>
        </p:nvSpPr>
        <p:spPr bwMode="auto">
          <a:xfrm>
            <a:off x="5574005" y="3590783"/>
            <a:ext cx="29314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1400" dirty="0">
                <a:solidFill>
                  <a:schemeClr val="tx2"/>
                </a:solidFill>
                <a:latin typeface="Segoe UI" panose="020B0502040204020203" pitchFamily="34" charset="0"/>
                <a:cs typeface="Segoe UI" panose="020B0502040204020203" pitchFamily="34" charset="0"/>
              </a:rPr>
              <a:t>Mitarbeiter</a:t>
            </a:r>
            <a:r>
              <a:rPr lang="de-DE" altLang="de-DE" sz="1400" b="1" dirty="0">
                <a:solidFill>
                  <a:schemeClr val="tx2"/>
                </a:solidFill>
                <a:latin typeface="Segoe UI" panose="020B0502040204020203" pitchFamily="34" charset="0"/>
                <a:cs typeface="Segoe UI" panose="020B0502040204020203" pitchFamily="34" charset="0"/>
              </a:rPr>
              <a:t> </a:t>
            </a:r>
            <a:r>
              <a:rPr lang="de-DE" altLang="de-DE" sz="1400" dirty="0">
                <a:solidFill>
                  <a:schemeClr val="tx2"/>
                </a:solidFill>
                <a:latin typeface="Segoe UI" panose="020B0502040204020203" pitchFamily="34" charset="0"/>
                <a:cs typeface="Segoe UI" panose="020B0502040204020203" pitchFamily="34" charset="0"/>
              </a:rPr>
              <a:t>müssen </a:t>
            </a:r>
            <a:r>
              <a:rPr lang="de-DE" altLang="de-DE" sz="1400" b="1" dirty="0">
                <a:solidFill>
                  <a:schemeClr val="tx2"/>
                </a:solidFill>
                <a:latin typeface="Segoe UI" panose="020B0502040204020203" pitchFamily="34" charset="0"/>
                <a:cs typeface="Segoe UI" panose="020B0502040204020203" pitchFamily="34" charset="0"/>
              </a:rPr>
              <a:t>von außen</a:t>
            </a:r>
          </a:p>
          <a:p>
            <a:pPr fontAlgn="base">
              <a:spcBef>
                <a:spcPct val="0"/>
              </a:spcBef>
              <a:spcAft>
                <a:spcPct val="0"/>
              </a:spcAft>
            </a:pPr>
            <a:r>
              <a:rPr lang="de-DE" altLang="de-DE" sz="1400" dirty="0">
                <a:solidFill>
                  <a:schemeClr val="tx2"/>
                </a:solidFill>
                <a:latin typeface="Segoe UI" panose="020B0502040204020203" pitchFamily="34" charset="0"/>
                <a:cs typeface="Segoe UI" panose="020B0502040204020203" pitchFamily="34" charset="0"/>
              </a:rPr>
              <a:t>motiviert werden </a:t>
            </a:r>
          </a:p>
          <a:p>
            <a:pPr fontAlgn="base">
              <a:spcBef>
                <a:spcPct val="0"/>
              </a:spcBef>
              <a:spcAft>
                <a:spcPct val="0"/>
              </a:spcAft>
            </a:pPr>
            <a:r>
              <a:rPr lang="de-DE" altLang="de-DE" sz="1400" dirty="0">
                <a:solidFill>
                  <a:schemeClr val="tx2"/>
                </a:solidFill>
                <a:latin typeface="Segoe UI" panose="020B0502040204020203" pitchFamily="34" charset="0"/>
                <a:cs typeface="Segoe UI" panose="020B0502040204020203" pitchFamily="34" charset="0"/>
              </a:rPr>
              <a:t>(extrinsische Motivation)</a:t>
            </a:r>
          </a:p>
        </p:txBody>
      </p:sp>
      <p:sp>
        <p:nvSpPr>
          <p:cNvPr id="18" name="Text Box 22">
            <a:extLst>
              <a:ext uri="{FF2B5EF4-FFF2-40B4-BE49-F238E27FC236}">
                <a16:creationId xmlns:a16="http://schemas.microsoft.com/office/drawing/2014/main" id="{E5C61550-0399-4099-9BD8-1E45CE0E512E}"/>
              </a:ext>
            </a:extLst>
          </p:cNvPr>
          <p:cNvSpPr txBox="1">
            <a:spLocks noChangeArrowheads="1"/>
          </p:cNvSpPr>
          <p:nvPr/>
        </p:nvSpPr>
        <p:spPr bwMode="auto">
          <a:xfrm>
            <a:off x="457200" y="3592313"/>
            <a:ext cx="29314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1400" b="1" dirty="0">
                <a:solidFill>
                  <a:schemeClr val="tx2"/>
                </a:solidFill>
                <a:latin typeface="Segoe UI" panose="020B0502040204020203" pitchFamily="34" charset="0"/>
                <a:cs typeface="Segoe UI" panose="020B0502040204020203" pitchFamily="34" charset="0"/>
              </a:rPr>
              <a:t>Eigenmotivation</a:t>
            </a:r>
            <a:r>
              <a:rPr lang="de-DE" altLang="de-DE" sz="1400" dirty="0">
                <a:solidFill>
                  <a:schemeClr val="tx2"/>
                </a:solidFill>
                <a:latin typeface="Segoe UI" panose="020B0502040204020203" pitchFamily="34" charset="0"/>
                <a:cs typeface="Segoe UI" panose="020B0502040204020203" pitchFamily="34" charset="0"/>
              </a:rPr>
              <a:t> des Mitarbeiters erkennen und ansprechen  </a:t>
            </a:r>
          </a:p>
          <a:p>
            <a:pPr fontAlgn="base">
              <a:spcBef>
                <a:spcPct val="0"/>
              </a:spcBef>
              <a:spcAft>
                <a:spcPct val="0"/>
              </a:spcAft>
            </a:pPr>
            <a:r>
              <a:rPr lang="de-DE" altLang="de-DE" sz="1400" dirty="0">
                <a:solidFill>
                  <a:schemeClr val="tx2"/>
                </a:solidFill>
                <a:latin typeface="Segoe UI" panose="020B0502040204020203" pitchFamily="34" charset="0"/>
                <a:cs typeface="Segoe UI" panose="020B0502040204020203" pitchFamily="34" charset="0"/>
              </a:rPr>
              <a:t>(intrinsische Motivation)    </a:t>
            </a:r>
          </a:p>
        </p:txBody>
      </p:sp>
      <p:sp>
        <p:nvSpPr>
          <p:cNvPr id="20" name="Rectangle 2">
            <a:extLst>
              <a:ext uri="{FF2B5EF4-FFF2-40B4-BE49-F238E27FC236}">
                <a16:creationId xmlns:a16="http://schemas.microsoft.com/office/drawing/2014/main" id="{96CAED68-A0EE-4C29-9D87-60787D7A0F59}"/>
              </a:ext>
            </a:extLst>
          </p:cNvPr>
          <p:cNvSpPr txBox="1">
            <a:spLocks noChangeArrowheads="1"/>
          </p:cNvSpPr>
          <p:nvPr/>
        </p:nvSpPr>
        <p:spPr>
          <a:xfrm>
            <a:off x="377787" y="1183877"/>
            <a:ext cx="2611532" cy="951934"/>
          </a:xfrm>
          <a:prstGeom prst="rect">
            <a:avLst/>
          </a:prstGeom>
        </p:spPr>
        <p:txBody>
          <a:bodyPr>
            <a:normAutofit/>
          </a:bodyPr>
          <a:lstStyle>
            <a:lvl1pPr marL="342900" indent="-342900" algn="l" defTabSz="914400" rtl="0" eaLnBrk="1" latinLnBrk="0" hangingPunct="1">
              <a:spcBef>
                <a:spcPts val="600"/>
              </a:spcBef>
              <a:spcAft>
                <a:spcPts val="600"/>
              </a:spcAft>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spcAft>
                <a:spcPts val="600"/>
              </a:spcAft>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600"/>
              </a:spcAft>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fontAlgn="base">
              <a:spcBef>
                <a:spcPct val="0"/>
              </a:spcBef>
              <a:spcAft>
                <a:spcPct val="0"/>
              </a:spcAft>
              <a:buNone/>
              <a:defRPr/>
            </a:pPr>
            <a:r>
              <a:rPr lang="de-DE" sz="1400" b="1" dirty="0">
                <a:solidFill>
                  <a:schemeClr val="tx2"/>
                </a:solidFill>
                <a:latin typeface="Segoe UI" panose="020B0502040204020203" pitchFamily="34" charset="0"/>
                <a:cs typeface="Segoe UI" panose="020B0502040204020203" pitchFamily="34" charset="0"/>
              </a:rPr>
              <a:t>Soziologie</a:t>
            </a:r>
          </a:p>
          <a:p>
            <a:pPr marL="0" fontAlgn="base">
              <a:spcBef>
                <a:spcPct val="0"/>
              </a:spcBef>
              <a:spcAft>
                <a:spcPct val="0"/>
              </a:spcAft>
              <a:buNone/>
              <a:defRPr/>
            </a:pPr>
            <a:r>
              <a:rPr lang="de-DE" sz="1400" dirty="0">
                <a:solidFill>
                  <a:schemeClr val="tx2"/>
                </a:solidFill>
                <a:latin typeface="Segoe UI" panose="020B0502040204020203" pitchFamily="34" charset="0"/>
                <a:cs typeface="Segoe UI" panose="020B0502040204020203" pitchFamily="34" charset="0"/>
              </a:rPr>
              <a:t>Menschen sind eigenmotiviert</a:t>
            </a:r>
          </a:p>
          <a:p>
            <a:pPr marL="0" fontAlgn="base">
              <a:spcBef>
                <a:spcPct val="0"/>
              </a:spcBef>
              <a:spcAft>
                <a:spcPct val="0"/>
              </a:spcAft>
              <a:buNone/>
              <a:defRPr/>
            </a:pPr>
            <a:r>
              <a:rPr lang="de-DE" sz="1400" dirty="0">
                <a:solidFill>
                  <a:schemeClr val="tx2"/>
                </a:solidFill>
                <a:latin typeface="Segoe UI" panose="020B0502040204020203" pitchFamily="34" charset="0"/>
                <a:cs typeface="Segoe UI" panose="020B0502040204020203" pitchFamily="34" charset="0"/>
              </a:rPr>
              <a:t>(intrinsische Motivation)</a:t>
            </a:r>
          </a:p>
        </p:txBody>
      </p:sp>
      <p:sp>
        <p:nvSpPr>
          <p:cNvPr id="21" name="Rectangle 2">
            <a:extLst>
              <a:ext uri="{FF2B5EF4-FFF2-40B4-BE49-F238E27FC236}">
                <a16:creationId xmlns:a16="http://schemas.microsoft.com/office/drawing/2014/main" id="{66F1F51A-A1AA-4499-9706-44F0CD6A5557}"/>
              </a:ext>
            </a:extLst>
          </p:cNvPr>
          <p:cNvSpPr txBox="1">
            <a:spLocks noChangeArrowheads="1"/>
          </p:cNvSpPr>
          <p:nvPr/>
        </p:nvSpPr>
        <p:spPr>
          <a:xfrm>
            <a:off x="5508342" y="1208655"/>
            <a:ext cx="3127229" cy="951934"/>
          </a:xfrm>
          <a:prstGeom prst="rect">
            <a:avLst/>
          </a:prstGeom>
        </p:spPr>
        <p:txBody>
          <a:bodyPr>
            <a:normAutofit/>
          </a:bodyPr>
          <a:lstStyle>
            <a:lvl1pPr marL="342900" indent="-342900" algn="l" defTabSz="914400" rtl="0" eaLnBrk="1" latinLnBrk="0" hangingPunct="1">
              <a:spcBef>
                <a:spcPts val="600"/>
              </a:spcBef>
              <a:spcAft>
                <a:spcPts val="600"/>
              </a:spcAft>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spcAft>
                <a:spcPts val="600"/>
              </a:spcAft>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600"/>
              </a:spcAft>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fontAlgn="base">
              <a:spcBef>
                <a:spcPct val="0"/>
              </a:spcBef>
              <a:spcAft>
                <a:spcPct val="0"/>
              </a:spcAft>
              <a:buNone/>
              <a:defRPr/>
            </a:pPr>
            <a:r>
              <a:rPr lang="de-DE" sz="1400" b="1" dirty="0">
                <a:solidFill>
                  <a:srgbClr val="3D5D72"/>
                </a:solidFill>
                <a:latin typeface="Segoe UI" panose="020B0502040204020203" pitchFamily="34" charset="0"/>
                <a:cs typeface="Segoe UI" panose="020B0502040204020203" pitchFamily="34" charset="0"/>
              </a:rPr>
              <a:t>Management-Theorien</a:t>
            </a:r>
          </a:p>
          <a:p>
            <a:pPr marL="0" fontAlgn="base">
              <a:spcBef>
                <a:spcPct val="0"/>
              </a:spcBef>
              <a:spcAft>
                <a:spcPct val="0"/>
              </a:spcAft>
              <a:buNone/>
              <a:defRPr/>
            </a:pPr>
            <a:r>
              <a:rPr lang="de-DE" sz="1400" dirty="0">
                <a:solidFill>
                  <a:srgbClr val="3D5D72"/>
                </a:solidFill>
                <a:latin typeface="Segoe UI" panose="020B0502040204020203" pitchFamily="34" charset="0"/>
                <a:cs typeface="Segoe UI" panose="020B0502040204020203" pitchFamily="34" charset="0"/>
              </a:rPr>
              <a:t>Mitarbeiter sind meist nicht zu dem motiviert, was von ihnen verlangt wird</a:t>
            </a:r>
          </a:p>
        </p:txBody>
      </p:sp>
      <p:sp>
        <p:nvSpPr>
          <p:cNvPr id="3" name="Textfeld 2">
            <a:extLst>
              <a:ext uri="{FF2B5EF4-FFF2-40B4-BE49-F238E27FC236}">
                <a16:creationId xmlns:a16="http://schemas.microsoft.com/office/drawing/2014/main" id="{E09F0F4C-ED33-6107-FDB5-94232FCF9A79}"/>
              </a:ext>
            </a:extLst>
          </p:cNvPr>
          <p:cNvSpPr txBox="1"/>
          <p:nvPr/>
        </p:nvSpPr>
        <p:spPr>
          <a:xfrm>
            <a:off x="3783945" y="1229740"/>
            <a:ext cx="1095415" cy="369332"/>
          </a:xfrm>
          <a:prstGeom prst="rect">
            <a:avLst/>
          </a:prstGeom>
          <a:noFill/>
        </p:spPr>
        <p:txBody>
          <a:bodyPr wrap="square" rtlCol="0">
            <a:spAutoFit/>
          </a:bodyPr>
          <a:lstStyle/>
          <a:p>
            <a:r>
              <a:rPr lang="de-DE" b="1" dirty="0">
                <a:solidFill>
                  <a:schemeClr val="tx2"/>
                </a:solidFill>
                <a:latin typeface="Segoe UI" panose="020B0502040204020203" pitchFamily="34" charset="0"/>
                <a:cs typeface="Segoe UI" panose="020B0502040204020203" pitchFamily="34" charset="0"/>
              </a:rPr>
              <a:t>Versus</a:t>
            </a:r>
          </a:p>
        </p:txBody>
      </p:sp>
    </p:spTree>
    <p:extLst>
      <p:ext uri="{BB962C8B-B14F-4D97-AF65-F5344CB8AC3E}">
        <p14:creationId xmlns:p14="http://schemas.microsoft.com/office/powerpoint/2010/main" val="383801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fik-Können-Wollen-Dürfen - Touchpoint Blog Anne M. Schüller">
            <a:extLst>
              <a:ext uri="{FF2B5EF4-FFF2-40B4-BE49-F238E27FC236}">
                <a16:creationId xmlns:a16="http://schemas.microsoft.com/office/drawing/2014/main" id="{1EF1E635-6830-3BC8-D113-C2044DAAF2DA}"/>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24925" y="1080763"/>
            <a:ext cx="3617093" cy="3461853"/>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F8A4D5AD-70A8-48D4-8477-2F228A4ED566}"/>
              </a:ext>
            </a:extLst>
          </p:cNvPr>
          <p:cNvSpPr>
            <a:spLocks noGrp="1"/>
          </p:cNvSpPr>
          <p:nvPr>
            <p:ph type="sldNum" sz="quarter" idx="12"/>
          </p:nvPr>
        </p:nvSpPr>
        <p:spPr/>
        <p:txBody>
          <a:bodyPr/>
          <a:lstStyle/>
          <a:p>
            <a:fld id="{6691A161-0D27-478D-AAEB-D0BFEC36F99A}" type="slidenum">
              <a:rPr lang="de-DE" smtClean="0"/>
              <a:pPr/>
              <a:t>21</a:t>
            </a:fld>
            <a:endParaRPr lang="de-DE"/>
          </a:p>
        </p:txBody>
      </p:sp>
      <p:sp>
        <p:nvSpPr>
          <p:cNvPr id="11" name="Textfeld 10">
            <a:extLst>
              <a:ext uri="{FF2B5EF4-FFF2-40B4-BE49-F238E27FC236}">
                <a16:creationId xmlns:a16="http://schemas.microsoft.com/office/drawing/2014/main" id="{1D2861B5-3412-447F-BF1B-72BDDC545787}"/>
              </a:ext>
            </a:extLst>
          </p:cNvPr>
          <p:cNvSpPr txBox="1"/>
          <p:nvPr/>
        </p:nvSpPr>
        <p:spPr>
          <a:xfrm>
            <a:off x="6336400" y="3405937"/>
            <a:ext cx="2709331" cy="1284967"/>
          </a:xfrm>
          <a:prstGeom prst="rect">
            <a:avLst/>
          </a:prstGeom>
          <a:noFill/>
        </p:spPr>
        <p:txBody>
          <a:bodyPr wrap="none" rtlCol="0">
            <a:spAutoFit/>
          </a:bodyPr>
          <a:lstStyle/>
          <a:p>
            <a:r>
              <a:rPr lang="de-DE" sz="1600" b="1" dirty="0">
                <a:solidFill>
                  <a:schemeClr val="tx2"/>
                </a:solidFill>
                <a:latin typeface="Segoe UI" panose="020B0502040204020203" pitchFamily="34" charset="0"/>
                <a:cs typeface="Segoe UI" panose="020B0502040204020203" pitchFamily="34" charset="0"/>
              </a:rPr>
              <a:t>Leistungsbereitschaft</a:t>
            </a:r>
          </a:p>
          <a:p>
            <a:r>
              <a:rPr lang="de-DE" sz="1200" b="1" dirty="0">
                <a:solidFill>
                  <a:schemeClr val="tx2"/>
                </a:solidFill>
                <a:latin typeface="Segoe UI" panose="020B0502040204020203" pitchFamily="34" charset="0"/>
                <a:cs typeface="Segoe UI" panose="020B0502040204020203" pitchFamily="34" charset="0"/>
              </a:rPr>
              <a:t>„Die Leistungsbereitschaft ist </a:t>
            </a:r>
          </a:p>
          <a:p>
            <a:r>
              <a:rPr lang="de-DE" sz="1200" b="1" dirty="0">
                <a:solidFill>
                  <a:schemeClr val="tx2"/>
                </a:solidFill>
                <a:latin typeface="Segoe UI" panose="020B0502040204020203" pitchFamily="34" charset="0"/>
                <a:cs typeface="Segoe UI" panose="020B0502040204020203" pitchFamily="34" charset="0"/>
              </a:rPr>
              <a:t>nachhaltig, wenn Leistungs-</a:t>
            </a:r>
          </a:p>
          <a:p>
            <a:r>
              <a:rPr lang="de-DE" sz="1200" b="1" dirty="0" err="1">
                <a:solidFill>
                  <a:schemeClr val="tx2"/>
                </a:solidFill>
                <a:latin typeface="Segoe UI" panose="020B0502040204020203" pitchFamily="34" charset="0"/>
                <a:cs typeface="Segoe UI" panose="020B0502040204020203" pitchFamily="34" charset="0"/>
              </a:rPr>
              <a:t>möglichkeit</a:t>
            </a:r>
            <a:r>
              <a:rPr lang="de-DE" sz="1200" b="1" dirty="0">
                <a:solidFill>
                  <a:schemeClr val="tx2"/>
                </a:solidFill>
                <a:latin typeface="Segoe UI" panose="020B0502040204020203" pitchFamily="34" charset="0"/>
                <a:cs typeface="Segoe UI" panose="020B0502040204020203" pitchFamily="34" charset="0"/>
              </a:rPr>
              <a:t> gegeben und </a:t>
            </a:r>
          </a:p>
          <a:p>
            <a:r>
              <a:rPr lang="de-DE" sz="1200" b="1" dirty="0">
                <a:solidFill>
                  <a:schemeClr val="tx2"/>
                </a:solidFill>
                <a:latin typeface="Segoe UI" panose="020B0502040204020203" pitchFamily="34" charset="0"/>
                <a:cs typeface="Segoe UI" panose="020B0502040204020203" pitchFamily="34" charset="0"/>
              </a:rPr>
              <a:t>Leistungsfähigkeit gefördert wird.“</a:t>
            </a:r>
          </a:p>
          <a:p>
            <a:endParaRPr lang="de-DE" sz="1350" b="1" dirty="0"/>
          </a:p>
        </p:txBody>
      </p:sp>
      <p:sp>
        <p:nvSpPr>
          <p:cNvPr id="12" name="Rectangle 11">
            <a:extLst>
              <a:ext uri="{FF2B5EF4-FFF2-40B4-BE49-F238E27FC236}">
                <a16:creationId xmlns:a16="http://schemas.microsoft.com/office/drawing/2014/main" id="{972ACB46-5EF1-4085-BA2F-878734CDAFB6}"/>
              </a:ext>
            </a:extLst>
          </p:cNvPr>
          <p:cNvSpPr>
            <a:spLocks noChangeArrowheads="1"/>
          </p:cNvSpPr>
          <p:nvPr/>
        </p:nvSpPr>
        <p:spPr bwMode="auto">
          <a:xfrm>
            <a:off x="6048738" y="995163"/>
            <a:ext cx="28424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de-DE" altLang="de-DE" sz="1600" b="1" dirty="0">
                <a:solidFill>
                  <a:schemeClr val="tx2"/>
                </a:solidFill>
                <a:latin typeface="Segoe UI" panose="020B0502040204020203" pitchFamily="34" charset="0"/>
                <a:cs typeface="Segoe UI" panose="020B0502040204020203" pitchFamily="34" charset="0"/>
              </a:rPr>
              <a:t>Leistungsmöglichkeit</a:t>
            </a:r>
          </a:p>
          <a:p>
            <a:pPr fontAlgn="base">
              <a:spcBef>
                <a:spcPct val="0"/>
              </a:spcBef>
              <a:spcAft>
                <a:spcPct val="0"/>
              </a:spcAft>
            </a:pPr>
            <a:r>
              <a:rPr lang="de-DE" altLang="de-DE" sz="1200" b="1" dirty="0">
                <a:solidFill>
                  <a:schemeClr val="tx2"/>
                </a:solidFill>
                <a:latin typeface="Segoe UI" panose="020B0502040204020203" pitchFamily="34" charset="0"/>
                <a:cs typeface="Segoe UI" panose="020B0502040204020203" pitchFamily="34" charset="0"/>
              </a:rPr>
              <a:t>„Schaffe die Voraussetzungen und ein Umfeld, in dem Menschen sich sicher, geschätzt und angenommen fühlen und all das zur Verfügung haben, was sie brauchen, um erfolgreich zu sein.“</a:t>
            </a:r>
          </a:p>
        </p:txBody>
      </p:sp>
      <p:sp>
        <p:nvSpPr>
          <p:cNvPr id="16" name="Titel 1">
            <a:extLst>
              <a:ext uri="{FF2B5EF4-FFF2-40B4-BE49-F238E27FC236}">
                <a16:creationId xmlns:a16="http://schemas.microsoft.com/office/drawing/2014/main" id="{83430504-C1D3-4FD4-B7B5-9DFEE0C688CB}"/>
              </a:ext>
            </a:extLst>
          </p:cNvPr>
          <p:cNvSpPr>
            <a:spLocks noGrp="1"/>
          </p:cNvSpPr>
          <p:nvPr>
            <p:ph type="title"/>
          </p:nvPr>
        </p:nvSpPr>
        <p:spPr>
          <a:xfrm>
            <a:off x="457200" y="206375"/>
            <a:ext cx="7786688" cy="857250"/>
          </a:xfrm>
        </p:spPr>
        <p:txBody>
          <a:bodyPr>
            <a:normAutofit/>
          </a:bodyPr>
          <a:lstStyle/>
          <a:p>
            <a:r>
              <a:rPr lang="de-DE"/>
              <a:t>Wann </a:t>
            </a:r>
            <a:r>
              <a:rPr lang="de-DE" dirty="0"/>
              <a:t>sind wir motiviert?</a:t>
            </a:r>
          </a:p>
        </p:txBody>
      </p:sp>
      <p:sp>
        <p:nvSpPr>
          <p:cNvPr id="2" name="Textfeld 1">
            <a:extLst>
              <a:ext uri="{FF2B5EF4-FFF2-40B4-BE49-F238E27FC236}">
                <a16:creationId xmlns:a16="http://schemas.microsoft.com/office/drawing/2014/main" id="{8F090C74-14C7-5669-D464-E19F170AD88C}"/>
              </a:ext>
            </a:extLst>
          </p:cNvPr>
          <p:cNvSpPr txBox="1"/>
          <p:nvPr/>
        </p:nvSpPr>
        <p:spPr>
          <a:xfrm>
            <a:off x="221212" y="3549432"/>
            <a:ext cx="2890150" cy="1077218"/>
          </a:xfrm>
          <a:prstGeom prst="rect">
            <a:avLst/>
          </a:prstGeom>
          <a:noFill/>
        </p:spPr>
        <p:txBody>
          <a:bodyPr wrap="none" rtlCol="0">
            <a:spAutoFit/>
          </a:bodyPr>
          <a:lstStyle/>
          <a:p>
            <a:r>
              <a:rPr lang="de-DE" sz="1600" b="1" dirty="0">
                <a:solidFill>
                  <a:schemeClr val="tx2"/>
                </a:solidFill>
                <a:latin typeface="Segoe UI" panose="020B0502040204020203" pitchFamily="34" charset="0"/>
                <a:cs typeface="Segoe UI" panose="020B0502040204020203" pitchFamily="34" charset="0"/>
              </a:rPr>
              <a:t>Leistungsfähigkeit</a:t>
            </a:r>
          </a:p>
          <a:p>
            <a:r>
              <a:rPr lang="de-DE" sz="1200" b="1" dirty="0">
                <a:solidFill>
                  <a:schemeClr val="tx2"/>
                </a:solidFill>
                <a:latin typeface="Segoe UI" panose="020B0502040204020203" pitchFamily="34" charset="0"/>
                <a:cs typeface="Segoe UI" panose="020B0502040204020203" pitchFamily="34" charset="0"/>
              </a:rPr>
              <a:t>„Interessiere und beschäftige dich </a:t>
            </a:r>
          </a:p>
          <a:p>
            <a:r>
              <a:rPr lang="de-DE" sz="1200" b="1" dirty="0">
                <a:solidFill>
                  <a:schemeClr val="tx2"/>
                </a:solidFill>
                <a:latin typeface="Segoe UI" panose="020B0502040204020203" pitchFamily="34" charset="0"/>
                <a:cs typeface="Segoe UI" panose="020B0502040204020203" pitchFamily="34" charset="0"/>
              </a:rPr>
              <a:t>mit den Potenzialen und sorge dafür, </a:t>
            </a:r>
          </a:p>
          <a:p>
            <a:r>
              <a:rPr lang="de-DE" sz="1200" b="1" dirty="0">
                <a:solidFill>
                  <a:schemeClr val="tx2"/>
                </a:solidFill>
                <a:latin typeface="Segoe UI" panose="020B0502040204020203" pitchFamily="34" charset="0"/>
                <a:cs typeface="Segoe UI" panose="020B0502040204020203" pitchFamily="34" charset="0"/>
              </a:rPr>
              <a:t>dass Menschen ihre Potenziale </a:t>
            </a:r>
          </a:p>
          <a:p>
            <a:r>
              <a:rPr lang="de-DE" sz="1200" b="1" dirty="0">
                <a:solidFill>
                  <a:schemeClr val="tx2"/>
                </a:solidFill>
                <a:latin typeface="Segoe UI" panose="020B0502040204020203" pitchFamily="34" charset="0"/>
                <a:cs typeface="Segoe UI" panose="020B0502040204020203" pitchFamily="34" charset="0"/>
              </a:rPr>
              <a:t>entfalten können.“</a:t>
            </a:r>
          </a:p>
        </p:txBody>
      </p:sp>
      <p:pic>
        <p:nvPicPr>
          <p:cNvPr id="10" name="Picture 6">
            <a:extLst>
              <a:ext uri="{FF2B5EF4-FFF2-40B4-BE49-F238E27FC236}">
                <a16:creationId xmlns:a16="http://schemas.microsoft.com/office/drawing/2014/main" id="{EB7F2B02-B7B9-4AB7-B806-2A5609880B4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rot="3750682">
            <a:off x="2132783" y="1779308"/>
            <a:ext cx="2240374" cy="1032776"/>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isometricOffAxis1Righ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54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FD28C-AE68-375D-5799-B5D4A6F7621A}"/>
              </a:ext>
            </a:extLst>
          </p:cNvPr>
          <p:cNvSpPr>
            <a:spLocks noGrp="1"/>
          </p:cNvSpPr>
          <p:nvPr>
            <p:ph type="title"/>
          </p:nvPr>
        </p:nvSpPr>
        <p:spPr/>
        <p:txBody>
          <a:bodyPr/>
          <a:lstStyle/>
          <a:p>
            <a:r>
              <a:rPr lang="de-DE" dirty="0"/>
              <a:t>Motivation und Emotion</a:t>
            </a:r>
          </a:p>
        </p:txBody>
      </p:sp>
      <p:sp>
        <p:nvSpPr>
          <p:cNvPr id="3" name="Inhaltsplatzhalter 2">
            <a:extLst>
              <a:ext uri="{FF2B5EF4-FFF2-40B4-BE49-F238E27FC236}">
                <a16:creationId xmlns:a16="http://schemas.microsoft.com/office/drawing/2014/main" id="{1A9F5512-D233-F738-88FF-B17954B93BA9}"/>
              </a:ext>
            </a:extLst>
          </p:cNvPr>
          <p:cNvSpPr>
            <a:spLocks noGrp="1"/>
          </p:cNvSpPr>
          <p:nvPr>
            <p:ph idx="1"/>
          </p:nvPr>
        </p:nvSpPr>
        <p:spPr>
          <a:xfrm>
            <a:off x="611072" y="1968554"/>
            <a:ext cx="8229600" cy="3394472"/>
          </a:xfrm>
        </p:spPr>
        <p:txBody>
          <a:bodyPr/>
          <a:lstStyle/>
          <a:p>
            <a:pPr marL="0" indent="0"/>
            <a:endParaRPr lang="de-DE" dirty="0">
              <a:solidFill>
                <a:schemeClr val="tx2"/>
              </a:solidFill>
            </a:endParaRPr>
          </a:p>
          <a:p>
            <a:pPr marL="0" indent="0"/>
            <a:endParaRPr lang="de-DE" b="0" i="0" dirty="0">
              <a:solidFill>
                <a:schemeClr val="tx2"/>
              </a:solidFill>
              <a:effectLst/>
            </a:endParaRPr>
          </a:p>
          <a:p>
            <a:pPr marL="0" indent="0"/>
            <a:endParaRPr lang="de-DE" dirty="0">
              <a:solidFill>
                <a:schemeClr val="tx2"/>
              </a:solidFill>
            </a:endParaRPr>
          </a:p>
        </p:txBody>
      </p:sp>
      <p:sp>
        <p:nvSpPr>
          <p:cNvPr id="4" name="Fußzeilenplatzhalter 3">
            <a:extLst>
              <a:ext uri="{FF2B5EF4-FFF2-40B4-BE49-F238E27FC236}">
                <a16:creationId xmlns:a16="http://schemas.microsoft.com/office/drawing/2014/main" id="{C4D32173-170B-3864-6E14-00E09566EE22}"/>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CCEC763F-AA69-F87E-2919-2ECBD5D7208F}"/>
              </a:ext>
            </a:extLst>
          </p:cNvPr>
          <p:cNvSpPr>
            <a:spLocks noGrp="1"/>
          </p:cNvSpPr>
          <p:nvPr>
            <p:ph type="sldNum" sz="quarter" idx="12"/>
          </p:nvPr>
        </p:nvSpPr>
        <p:spPr/>
        <p:txBody>
          <a:bodyPr/>
          <a:lstStyle/>
          <a:p>
            <a:fld id="{6691A161-0D27-478D-AAEB-D0BFEC36F99A}" type="slidenum">
              <a:rPr lang="de-DE" smtClean="0"/>
              <a:pPr/>
              <a:t>22</a:t>
            </a:fld>
            <a:endParaRPr lang="de-DE"/>
          </a:p>
        </p:txBody>
      </p:sp>
      <p:sp>
        <p:nvSpPr>
          <p:cNvPr id="7" name="Textfeld 6">
            <a:extLst>
              <a:ext uri="{FF2B5EF4-FFF2-40B4-BE49-F238E27FC236}">
                <a16:creationId xmlns:a16="http://schemas.microsoft.com/office/drawing/2014/main" id="{2588F3C0-55DD-3C67-D10D-00E3C4E1BE78}"/>
              </a:ext>
            </a:extLst>
          </p:cNvPr>
          <p:cNvSpPr txBox="1"/>
          <p:nvPr/>
        </p:nvSpPr>
        <p:spPr>
          <a:xfrm>
            <a:off x="749281" y="1243898"/>
            <a:ext cx="8229600" cy="1200329"/>
          </a:xfrm>
          <a:prstGeom prst="rect">
            <a:avLst/>
          </a:prstGeom>
          <a:noFill/>
        </p:spPr>
        <p:txBody>
          <a:bodyPr wrap="square">
            <a:spAutoFit/>
          </a:bodyPr>
          <a:lstStyle/>
          <a:p>
            <a:pPr marL="1252538" indent="-1252538"/>
            <a:r>
              <a:rPr lang="de-DE" b="1" dirty="0">
                <a:solidFill>
                  <a:schemeClr val="tx2"/>
                </a:solidFill>
                <a:latin typeface="Segoe UI" panose="020B0502040204020203" pitchFamily="34" charset="0"/>
                <a:cs typeface="Segoe UI" panose="020B0502040204020203" pitchFamily="34" charset="0"/>
              </a:rPr>
              <a:t>„</a:t>
            </a:r>
            <a:r>
              <a:rPr lang="de-DE" dirty="0">
                <a:solidFill>
                  <a:schemeClr val="tx2"/>
                </a:solidFill>
                <a:latin typeface="Segoe UI" panose="020B0502040204020203" pitchFamily="34" charset="0"/>
                <a:cs typeface="Segoe UI" panose="020B0502040204020203" pitchFamily="34" charset="0"/>
              </a:rPr>
              <a:t>Motivation ist die Bereitschaft zu einem bestimmten Verhalten, um einen positiv bewerteten Zielzustand zu erreichen.“</a:t>
            </a:r>
          </a:p>
          <a:p>
            <a:pPr marL="1252538" indent="-1252538"/>
            <a:endParaRPr lang="de-DE" dirty="0">
              <a:solidFill>
                <a:schemeClr val="tx2"/>
              </a:solidFill>
              <a:latin typeface="Segoe UI" panose="020B0502040204020203" pitchFamily="34" charset="0"/>
              <a:cs typeface="Segoe UI" panose="020B0502040204020203" pitchFamily="34" charset="0"/>
            </a:endParaRPr>
          </a:p>
          <a:p>
            <a:pPr marL="360363">
              <a:tabLst>
                <a:tab pos="360363" algn="l"/>
              </a:tabLst>
            </a:pPr>
            <a:r>
              <a:rPr lang="de-DE" dirty="0">
                <a:solidFill>
                  <a:schemeClr val="tx2"/>
                </a:solidFill>
                <a:latin typeface="Segoe UI" panose="020B0502040204020203" pitchFamily="34" charset="0"/>
                <a:cs typeface="Segoe UI" panose="020B0502040204020203" pitchFamily="34" charset="0"/>
              </a:rPr>
              <a:t>          </a:t>
            </a:r>
            <a:r>
              <a:rPr lang="de-DE" b="1" dirty="0">
                <a:solidFill>
                  <a:schemeClr val="tx2"/>
                </a:solidFill>
                <a:latin typeface="Segoe UI" panose="020B0502040204020203" pitchFamily="34" charset="0"/>
                <a:cs typeface="Segoe UI" panose="020B0502040204020203" pitchFamily="34" charset="0"/>
              </a:rPr>
              <a:t>Motivation ist immer mit Emotion verbunden!</a:t>
            </a:r>
          </a:p>
        </p:txBody>
      </p:sp>
      <p:pic>
        <p:nvPicPr>
          <p:cNvPr id="3074" name="Picture 2" descr="Süße Stick-Figur mit negativer Emotion und Lineart-Symbol. Piktogramm &quot;Wut  und Angst&quot;. Kommunikation von unglücklichen Gefühlsabbildung. Verängstigter  Vektor Stock-Vektorgrafik - Alamy">
            <a:extLst>
              <a:ext uri="{FF2B5EF4-FFF2-40B4-BE49-F238E27FC236}">
                <a16:creationId xmlns:a16="http://schemas.microsoft.com/office/drawing/2014/main" id="{CF025E73-16E7-2061-FD11-C062B5183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7" t="4352" b="12672"/>
          <a:stretch/>
        </p:blipFill>
        <p:spPr bwMode="auto">
          <a:xfrm>
            <a:off x="3039264" y="2370484"/>
            <a:ext cx="2961966" cy="2707114"/>
          </a:xfrm>
          <a:prstGeom prst="rect">
            <a:avLst/>
          </a:prstGeom>
          <a:noFill/>
          <a:extLst>
            <a:ext uri="{909E8E84-426E-40DD-AFC4-6F175D3DCCD1}">
              <a14:hiddenFill xmlns:a14="http://schemas.microsoft.com/office/drawing/2010/main">
                <a:solidFill>
                  <a:srgbClr val="FFFFFF"/>
                </a:solidFill>
              </a14:hiddenFill>
            </a:ext>
          </a:extLst>
        </p:spPr>
      </p:pic>
      <p:sp>
        <p:nvSpPr>
          <p:cNvPr id="6" name="Herz 5">
            <a:extLst>
              <a:ext uri="{FF2B5EF4-FFF2-40B4-BE49-F238E27FC236}">
                <a16:creationId xmlns:a16="http://schemas.microsoft.com/office/drawing/2014/main" id="{E6C12363-2B53-FECC-0959-1C7B96CF6397}"/>
              </a:ext>
            </a:extLst>
          </p:cNvPr>
          <p:cNvSpPr/>
          <p:nvPr/>
        </p:nvSpPr>
        <p:spPr>
          <a:xfrm>
            <a:off x="4349162" y="3625758"/>
            <a:ext cx="290149" cy="330415"/>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615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FD28C-AE68-375D-5799-B5D4A6F7621A}"/>
              </a:ext>
            </a:extLst>
          </p:cNvPr>
          <p:cNvSpPr>
            <a:spLocks noGrp="1"/>
          </p:cNvSpPr>
          <p:nvPr>
            <p:ph type="title"/>
          </p:nvPr>
        </p:nvSpPr>
        <p:spPr/>
        <p:txBody>
          <a:bodyPr/>
          <a:lstStyle/>
          <a:p>
            <a:r>
              <a:rPr lang="de-DE" dirty="0"/>
              <a:t>Motivation und Beziehung</a:t>
            </a:r>
          </a:p>
        </p:txBody>
      </p:sp>
      <p:sp>
        <p:nvSpPr>
          <p:cNvPr id="3" name="Inhaltsplatzhalter 2">
            <a:extLst>
              <a:ext uri="{FF2B5EF4-FFF2-40B4-BE49-F238E27FC236}">
                <a16:creationId xmlns:a16="http://schemas.microsoft.com/office/drawing/2014/main" id="{1A9F5512-D233-F738-88FF-B17954B93BA9}"/>
              </a:ext>
            </a:extLst>
          </p:cNvPr>
          <p:cNvSpPr>
            <a:spLocks noGrp="1"/>
          </p:cNvSpPr>
          <p:nvPr>
            <p:ph idx="1"/>
          </p:nvPr>
        </p:nvSpPr>
        <p:spPr>
          <a:xfrm>
            <a:off x="611072" y="1968554"/>
            <a:ext cx="8229600" cy="3394472"/>
          </a:xfrm>
        </p:spPr>
        <p:txBody>
          <a:bodyPr/>
          <a:lstStyle/>
          <a:p>
            <a:pPr marL="0" indent="0"/>
            <a:endParaRPr lang="de-DE" dirty="0">
              <a:solidFill>
                <a:schemeClr val="tx2"/>
              </a:solidFill>
            </a:endParaRPr>
          </a:p>
          <a:p>
            <a:pPr marL="0" indent="0"/>
            <a:endParaRPr lang="de-DE" b="0" i="0" dirty="0">
              <a:solidFill>
                <a:schemeClr val="tx2"/>
              </a:solidFill>
              <a:effectLst/>
            </a:endParaRPr>
          </a:p>
          <a:p>
            <a:pPr marL="0" indent="0"/>
            <a:endParaRPr lang="de-DE" dirty="0">
              <a:solidFill>
                <a:schemeClr val="tx2"/>
              </a:solidFill>
            </a:endParaRPr>
          </a:p>
        </p:txBody>
      </p:sp>
      <p:sp>
        <p:nvSpPr>
          <p:cNvPr id="4" name="Fußzeilenplatzhalter 3">
            <a:extLst>
              <a:ext uri="{FF2B5EF4-FFF2-40B4-BE49-F238E27FC236}">
                <a16:creationId xmlns:a16="http://schemas.microsoft.com/office/drawing/2014/main" id="{C4D32173-170B-3864-6E14-00E09566EE22}"/>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CCEC763F-AA69-F87E-2919-2ECBD5D7208F}"/>
              </a:ext>
            </a:extLst>
          </p:cNvPr>
          <p:cNvSpPr>
            <a:spLocks noGrp="1"/>
          </p:cNvSpPr>
          <p:nvPr>
            <p:ph type="sldNum" sz="quarter" idx="12"/>
          </p:nvPr>
        </p:nvSpPr>
        <p:spPr/>
        <p:txBody>
          <a:bodyPr/>
          <a:lstStyle/>
          <a:p>
            <a:fld id="{6691A161-0D27-478D-AAEB-D0BFEC36F99A}" type="slidenum">
              <a:rPr lang="de-DE" smtClean="0"/>
              <a:pPr/>
              <a:t>23</a:t>
            </a:fld>
            <a:endParaRPr lang="de-DE"/>
          </a:p>
        </p:txBody>
      </p:sp>
      <p:sp>
        <p:nvSpPr>
          <p:cNvPr id="7" name="Textfeld 6">
            <a:extLst>
              <a:ext uri="{FF2B5EF4-FFF2-40B4-BE49-F238E27FC236}">
                <a16:creationId xmlns:a16="http://schemas.microsoft.com/office/drawing/2014/main" id="{2588F3C0-55DD-3C67-D10D-00E3C4E1BE78}"/>
              </a:ext>
            </a:extLst>
          </p:cNvPr>
          <p:cNvSpPr txBox="1"/>
          <p:nvPr/>
        </p:nvSpPr>
        <p:spPr>
          <a:xfrm>
            <a:off x="-368385" y="927558"/>
            <a:ext cx="9013370" cy="923330"/>
          </a:xfrm>
          <a:prstGeom prst="rect">
            <a:avLst/>
          </a:prstGeom>
          <a:noFill/>
        </p:spPr>
        <p:txBody>
          <a:bodyPr wrap="square">
            <a:spAutoFit/>
          </a:bodyPr>
          <a:lstStyle/>
          <a:p>
            <a:pPr marL="1252538" indent="-1252538"/>
            <a:endParaRPr lang="de-DE" dirty="0">
              <a:solidFill>
                <a:schemeClr val="tx2"/>
              </a:solidFill>
              <a:latin typeface="Segoe UI" panose="020B0502040204020203" pitchFamily="34" charset="0"/>
              <a:cs typeface="Segoe UI" panose="020B0502040204020203" pitchFamily="34" charset="0"/>
            </a:endParaRPr>
          </a:p>
          <a:p>
            <a:pPr marL="360363" algn="ctr">
              <a:tabLst>
                <a:tab pos="360363" algn="l"/>
              </a:tabLst>
            </a:pPr>
            <a:r>
              <a:rPr lang="de-DE" dirty="0">
                <a:solidFill>
                  <a:schemeClr val="tx2"/>
                </a:solidFill>
                <a:latin typeface="Segoe UI" panose="020B0502040204020203" pitchFamily="34" charset="0"/>
                <a:cs typeface="Segoe UI" panose="020B0502040204020203" pitchFamily="34" charset="0"/>
              </a:rPr>
              <a:t>          </a:t>
            </a:r>
            <a:r>
              <a:rPr lang="de-DE" b="1" dirty="0">
                <a:solidFill>
                  <a:schemeClr val="tx2"/>
                </a:solidFill>
                <a:latin typeface="Segoe UI" panose="020B0502040204020203" pitchFamily="34" charset="0"/>
                <a:cs typeface="Segoe UI" panose="020B0502040204020203" pitchFamily="34" charset="0"/>
              </a:rPr>
              <a:t>Motivation im Berufsleben ist auch abhängig </a:t>
            </a:r>
          </a:p>
          <a:p>
            <a:pPr marL="360363" algn="ctr">
              <a:tabLst>
                <a:tab pos="360363" algn="l"/>
              </a:tabLst>
            </a:pPr>
            <a:r>
              <a:rPr lang="de-DE" b="1" dirty="0">
                <a:solidFill>
                  <a:schemeClr val="tx2"/>
                </a:solidFill>
                <a:latin typeface="Segoe UI" panose="020B0502040204020203" pitchFamily="34" charset="0"/>
                <a:cs typeface="Segoe UI" panose="020B0502040204020203" pitchFamily="34" charset="0"/>
              </a:rPr>
              <a:t>von der Beziehung zur direkten Führungskraft!</a:t>
            </a:r>
          </a:p>
        </p:txBody>
      </p:sp>
      <p:pic>
        <p:nvPicPr>
          <p:cNvPr id="3074" name="Picture 2" descr="Süße Stick-Figur mit negativer Emotion und Lineart-Symbol. Piktogramm &quot;Wut  und Angst&quot;. Kommunikation von unglücklichen Gefühlsabbildung. Verängstigter  Vektor Stock-Vektorgrafik - Alamy">
            <a:extLst>
              <a:ext uri="{FF2B5EF4-FFF2-40B4-BE49-F238E27FC236}">
                <a16:creationId xmlns:a16="http://schemas.microsoft.com/office/drawing/2014/main" id="{CF025E73-16E7-2061-FD11-C062B5183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7" t="4352" b="12672"/>
          <a:stretch/>
        </p:blipFill>
        <p:spPr bwMode="auto">
          <a:xfrm>
            <a:off x="4138300" y="2107001"/>
            <a:ext cx="2961966" cy="27071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üße Stick-Figur mit negativer Emotion und Lineart-Symbol. Piktogramm &quot;Wut  und Angst&quot;. Kommunikation von unglücklichen Gefühlsabbildung. Verängstigter  Vektor Stock-Vektorgrafik - Alamy">
            <a:extLst>
              <a:ext uri="{FF2B5EF4-FFF2-40B4-BE49-F238E27FC236}">
                <a16:creationId xmlns:a16="http://schemas.microsoft.com/office/drawing/2014/main" id="{DF226D3E-CAC4-BAB3-B33A-FD71FB2807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7" t="4352" b="12672"/>
          <a:stretch/>
        </p:blipFill>
        <p:spPr bwMode="auto">
          <a:xfrm flipH="1">
            <a:off x="2231103" y="2106722"/>
            <a:ext cx="2754737" cy="2707114"/>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nach oben und unten 9">
            <a:extLst>
              <a:ext uri="{FF2B5EF4-FFF2-40B4-BE49-F238E27FC236}">
                <a16:creationId xmlns:a16="http://schemas.microsoft.com/office/drawing/2014/main" id="{82A1B4A9-CED7-6F5D-12AD-CF6B16D0E834}"/>
              </a:ext>
            </a:extLst>
          </p:cNvPr>
          <p:cNvSpPr/>
          <p:nvPr/>
        </p:nvSpPr>
        <p:spPr>
          <a:xfrm rot="5400000">
            <a:off x="4418581" y="2353496"/>
            <a:ext cx="357312" cy="93846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Kreuz 10">
            <a:extLst>
              <a:ext uri="{FF2B5EF4-FFF2-40B4-BE49-F238E27FC236}">
                <a16:creationId xmlns:a16="http://schemas.microsoft.com/office/drawing/2014/main" id="{F61E884B-1C32-534C-3CFB-93CFFEEE2937}"/>
              </a:ext>
            </a:extLst>
          </p:cNvPr>
          <p:cNvSpPr/>
          <p:nvPr/>
        </p:nvSpPr>
        <p:spPr>
          <a:xfrm>
            <a:off x="3636664" y="2685928"/>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uz 11">
            <a:extLst>
              <a:ext uri="{FF2B5EF4-FFF2-40B4-BE49-F238E27FC236}">
                <a16:creationId xmlns:a16="http://schemas.microsoft.com/office/drawing/2014/main" id="{2100F6EC-AF47-F12C-CC66-F428B509F4EE}"/>
              </a:ext>
            </a:extLst>
          </p:cNvPr>
          <p:cNvSpPr/>
          <p:nvPr/>
        </p:nvSpPr>
        <p:spPr>
          <a:xfrm>
            <a:off x="5296554" y="2712079"/>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Kreuz 12">
            <a:extLst>
              <a:ext uri="{FF2B5EF4-FFF2-40B4-BE49-F238E27FC236}">
                <a16:creationId xmlns:a16="http://schemas.microsoft.com/office/drawing/2014/main" id="{611EC2A2-4A6E-F722-7F6D-77E6D74A75B1}"/>
              </a:ext>
            </a:extLst>
          </p:cNvPr>
          <p:cNvSpPr/>
          <p:nvPr/>
        </p:nvSpPr>
        <p:spPr>
          <a:xfrm>
            <a:off x="3490668" y="3323479"/>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Kreuz 13">
            <a:extLst>
              <a:ext uri="{FF2B5EF4-FFF2-40B4-BE49-F238E27FC236}">
                <a16:creationId xmlns:a16="http://schemas.microsoft.com/office/drawing/2014/main" id="{72AD3D0D-E533-6DC2-B413-B3F3942F8127}"/>
              </a:ext>
            </a:extLst>
          </p:cNvPr>
          <p:cNvSpPr/>
          <p:nvPr/>
        </p:nvSpPr>
        <p:spPr>
          <a:xfrm>
            <a:off x="5444804" y="3323479"/>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8669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6535B78-CC27-19F0-C915-63D3AE9DAC56}"/>
              </a:ext>
            </a:extLst>
          </p:cNvPr>
          <p:cNvSpPr>
            <a:spLocks noGrp="1"/>
          </p:cNvSpPr>
          <p:nvPr>
            <p:ph idx="1"/>
          </p:nvPr>
        </p:nvSpPr>
        <p:spPr>
          <a:xfrm>
            <a:off x="441919" y="1125687"/>
            <a:ext cx="8229600" cy="3394472"/>
          </a:xfrm>
        </p:spPr>
        <p:txBody>
          <a:bodyPr/>
          <a:lstStyle/>
          <a:p>
            <a:r>
              <a:rPr lang="de-DE" dirty="0"/>
              <a:t>Es gibt einige Gemeinsamkeiten dieser Motivationstheorien:</a:t>
            </a:r>
          </a:p>
          <a:p>
            <a:r>
              <a:rPr lang="de-DE" dirty="0"/>
              <a:t>Bedürfnisse nach </a:t>
            </a:r>
            <a:r>
              <a:rPr lang="de-DE" b="1" dirty="0"/>
              <a:t>Leistung, Wissen, Kompetenz</a:t>
            </a:r>
          </a:p>
          <a:p>
            <a:pPr marL="0" indent="0"/>
            <a:endParaRPr lang="de-DE" dirty="0"/>
          </a:p>
          <a:p>
            <a:pPr marL="0" indent="0"/>
            <a:r>
              <a:rPr lang="de-DE" dirty="0"/>
              <a:t>Bedürfnisse nach </a:t>
            </a:r>
            <a:r>
              <a:rPr lang="de-DE" b="1" dirty="0"/>
              <a:t>Macht, Verantwortung, Autonomie,                        Selbstbestimmung, Selbstverwirklichung</a:t>
            </a:r>
          </a:p>
          <a:p>
            <a:pPr marL="0" indent="0"/>
            <a:endParaRPr lang="de-DE" dirty="0"/>
          </a:p>
          <a:p>
            <a:pPr marL="0" indent="0"/>
            <a:r>
              <a:rPr lang="de-DE" dirty="0"/>
              <a:t>Bedürfnisse nach </a:t>
            </a:r>
            <a:r>
              <a:rPr lang="de-DE" b="1" dirty="0"/>
              <a:t>Zugehörigkeit, sozialer Eingebundenheit,                            Beziehung, Interesse, Annahme und Anerkennung   </a:t>
            </a:r>
          </a:p>
          <a:p>
            <a:endParaRPr lang="de-DE" dirty="0"/>
          </a:p>
        </p:txBody>
      </p:sp>
      <p:sp>
        <p:nvSpPr>
          <p:cNvPr id="4" name="Fußzeilenplatzhalter 3">
            <a:extLst>
              <a:ext uri="{FF2B5EF4-FFF2-40B4-BE49-F238E27FC236}">
                <a16:creationId xmlns:a16="http://schemas.microsoft.com/office/drawing/2014/main" id="{7999CAE3-D468-6AC8-8E33-910EB20DC7EF}"/>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35E2F111-B5AE-7E20-2306-3E3A92F9B931}"/>
              </a:ext>
            </a:extLst>
          </p:cNvPr>
          <p:cNvSpPr>
            <a:spLocks noGrp="1"/>
          </p:cNvSpPr>
          <p:nvPr>
            <p:ph type="sldNum" sz="quarter" idx="12"/>
          </p:nvPr>
        </p:nvSpPr>
        <p:spPr/>
        <p:txBody>
          <a:bodyPr/>
          <a:lstStyle/>
          <a:p>
            <a:fld id="{6691A161-0D27-478D-AAEB-D0BFEC36F99A}" type="slidenum">
              <a:rPr lang="de-DE" smtClean="0"/>
              <a:pPr/>
              <a:t>24</a:t>
            </a:fld>
            <a:endParaRPr lang="de-DE"/>
          </a:p>
        </p:txBody>
      </p:sp>
      <p:pic>
        <p:nvPicPr>
          <p:cNvPr id="1026" name="Picture 2">
            <a:extLst>
              <a:ext uri="{FF2B5EF4-FFF2-40B4-BE49-F238E27FC236}">
                <a16:creationId xmlns:a16="http://schemas.microsoft.com/office/drawing/2014/main" id="{4965E956-A3AF-C515-6365-D8C6CE203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999" y="1063229"/>
            <a:ext cx="1676465" cy="125734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Verantwortung übernehmen - Am Lenkrad deines Lebens sitzen">
            <a:extLst>
              <a:ext uri="{FF2B5EF4-FFF2-40B4-BE49-F238E27FC236}">
                <a16:creationId xmlns:a16="http://schemas.microsoft.com/office/drawing/2014/main" id="{F5262B5E-9D25-EADD-386D-A263BFCCA420}"/>
              </a:ext>
            </a:extLst>
          </p:cNvPr>
          <p:cNvSpPr>
            <a:spLocks noChangeAspect="1" noChangeArrowheads="1"/>
          </p:cNvSpPr>
          <p:nvPr/>
        </p:nvSpPr>
        <p:spPr bwMode="auto">
          <a:xfrm>
            <a:off x="4419600" y="25181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Titel 7">
            <a:extLst>
              <a:ext uri="{FF2B5EF4-FFF2-40B4-BE49-F238E27FC236}">
                <a16:creationId xmlns:a16="http://schemas.microsoft.com/office/drawing/2014/main" id="{15064555-EA9E-6073-B83E-A032650A10F8}"/>
              </a:ext>
            </a:extLst>
          </p:cNvPr>
          <p:cNvSpPr>
            <a:spLocks noGrp="1"/>
          </p:cNvSpPr>
          <p:nvPr>
            <p:ph type="title"/>
          </p:nvPr>
        </p:nvSpPr>
        <p:spPr>
          <a:xfrm>
            <a:off x="441919" y="205979"/>
            <a:ext cx="7787208" cy="857250"/>
          </a:xfrm>
        </p:spPr>
        <p:txBody>
          <a:bodyPr/>
          <a:lstStyle/>
          <a:p>
            <a:r>
              <a:rPr lang="de-DE" dirty="0"/>
              <a:t>Erkenntnisse</a:t>
            </a:r>
          </a:p>
        </p:txBody>
      </p:sp>
      <p:pic>
        <p:nvPicPr>
          <p:cNvPr id="1034" name="Picture 10" descr="Verantwortung übernehmen: Der Schlüssel für ein erfülltes Leben">
            <a:extLst>
              <a:ext uri="{FF2B5EF4-FFF2-40B4-BE49-F238E27FC236}">
                <a16:creationId xmlns:a16="http://schemas.microsoft.com/office/drawing/2014/main" id="{8F3E2495-04B7-8B93-07EC-051C62CDE6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67" t="30644"/>
          <a:stretch/>
        </p:blipFill>
        <p:spPr bwMode="auto">
          <a:xfrm>
            <a:off x="6175282" y="2320578"/>
            <a:ext cx="1641509" cy="12573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6" name="Picture 12" descr="Diversity, Inclusion und Zugehörigkeit - ein untrennbares Trio - metafinanz">
            <a:extLst>
              <a:ext uri="{FF2B5EF4-FFF2-40B4-BE49-F238E27FC236}">
                <a16:creationId xmlns:a16="http://schemas.microsoft.com/office/drawing/2014/main" id="{DCD39B7F-56CF-F75F-8F8A-804030A9D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182" t="8259"/>
          <a:stretch/>
        </p:blipFill>
        <p:spPr bwMode="auto">
          <a:xfrm>
            <a:off x="6907946" y="3602181"/>
            <a:ext cx="1273923" cy="139331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82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F922C-1AE3-B529-A873-F3221E8806A0}"/>
              </a:ext>
            </a:extLst>
          </p:cNvPr>
          <p:cNvSpPr>
            <a:spLocks noGrp="1"/>
          </p:cNvSpPr>
          <p:nvPr>
            <p:ph type="title"/>
          </p:nvPr>
        </p:nvSpPr>
        <p:spPr/>
        <p:txBody>
          <a:bodyPr/>
          <a:lstStyle/>
          <a:p>
            <a:r>
              <a:rPr lang="de-DE" dirty="0"/>
              <a:t>Aktuelle Zahlen: Oktober 2024</a:t>
            </a:r>
          </a:p>
        </p:txBody>
      </p:sp>
      <p:sp>
        <p:nvSpPr>
          <p:cNvPr id="3" name="Inhaltsplatzhalter 2">
            <a:extLst>
              <a:ext uri="{FF2B5EF4-FFF2-40B4-BE49-F238E27FC236}">
                <a16:creationId xmlns:a16="http://schemas.microsoft.com/office/drawing/2014/main" id="{8D5AC7B5-B968-73D5-22E0-D5AA3EB6DC19}"/>
              </a:ext>
            </a:extLst>
          </p:cNvPr>
          <p:cNvSpPr>
            <a:spLocks noGrp="1"/>
          </p:cNvSpPr>
          <p:nvPr>
            <p:ph idx="1"/>
          </p:nvPr>
        </p:nvSpPr>
        <p:spPr/>
        <p:txBody>
          <a:bodyPr/>
          <a:lstStyle/>
          <a:p>
            <a:r>
              <a:rPr lang="de-DE" b="1" dirty="0"/>
              <a:t>Aktuelle Gallup-Studie zur Mitarbeiter-Motivation:</a:t>
            </a:r>
          </a:p>
          <a:p>
            <a:pPr marL="0" indent="0"/>
            <a:r>
              <a:rPr lang="de-DE" b="1" dirty="0"/>
              <a:t>69% </a:t>
            </a:r>
            <a:r>
              <a:rPr lang="de-DE" dirty="0"/>
              <a:t>sind </a:t>
            </a:r>
            <a:r>
              <a:rPr lang="de-DE" b="1" dirty="0"/>
              <a:t>Beziehungs-motiviert:                                                                               </a:t>
            </a:r>
            <a:r>
              <a:rPr lang="de-DE" dirty="0"/>
              <a:t>„Ich fühle mich den Menschen in meinem Unternehmen verbunden.“</a:t>
            </a:r>
          </a:p>
          <a:p>
            <a:pPr marL="0" indent="0"/>
            <a:r>
              <a:rPr lang="de-DE" b="1" dirty="0"/>
              <a:t>69% </a:t>
            </a:r>
            <a:r>
              <a:rPr lang="de-DE" dirty="0"/>
              <a:t>sind durch </a:t>
            </a:r>
            <a:r>
              <a:rPr lang="de-DE" b="1" dirty="0"/>
              <a:t>Sinnhaftigkeit motiviert:                                                                                        </a:t>
            </a:r>
            <a:r>
              <a:rPr lang="de-DE" dirty="0"/>
              <a:t>„Ich trage zum Funktionieren der Gesellschaft bei.“</a:t>
            </a:r>
          </a:p>
          <a:p>
            <a:pPr marL="0" indent="0"/>
            <a:r>
              <a:rPr lang="de-DE" b="1" dirty="0"/>
              <a:t>55 % </a:t>
            </a:r>
            <a:r>
              <a:rPr lang="de-DE" dirty="0"/>
              <a:t>sind </a:t>
            </a:r>
            <a:r>
              <a:rPr lang="de-DE" b="1" dirty="0"/>
              <a:t>Leistungs-motiviert:                                                                                       </a:t>
            </a:r>
            <a:r>
              <a:rPr lang="de-DE" dirty="0"/>
              <a:t>„Ich bin meistens zufrieden mit meinen Arbeitsergebnissen.“</a:t>
            </a:r>
          </a:p>
          <a:p>
            <a:pPr marL="0" indent="0"/>
            <a:r>
              <a:rPr lang="de-DE" b="1" dirty="0"/>
              <a:t>51 % </a:t>
            </a:r>
            <a:r>
              <a:rPr lang="de-DE" dirty="0"/>
              <a:t>sind durch </a:t>
            </a:r>
            <a:r>
              <a:rPr lang="de-DE" b="1" dirty="0"/>
              <a:t>Autonomie und Selbstbestimmung </a:t>
            </a:r>
            <a:r>
              <a:rPr lang="de-DE" dirty="0"/>
              <a:t>motiviert:                                             „Ich kann meine Arbeit größtenteils selbst gestalten.“</a:t>
            </a:r>
          </a:p>
        </p:txBody>
      </p:sp>
      <p:sp>
        <p:nvSpPr>
          <p:cNvPr id="4" name="Fußzeilenplatzhalter 3">
            <a:extLst>
              <a:ext uri="{FF2B5EF4-FFF2-40B4-BE49-F238E27FC236}">
                <a16:creationId xmlns:a16="http://schemas.microsoft.com/office/drawing/2014/main" id="{A5434CFC-2856-7945-BB43-B5E128BF4DCF}"/>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68A1DA15-8B4E-5CED-AE73-1FB11DFD84C1}"/>
              </a:ext>
            </a:extLst>
          </p:cNvPr>
          <p:cNvSpPr>
            <a:spLocks noGrp="1"/>
          </p:cNvSpPr>
          <p:nvPr>
            <p:ph type="sldNum" sz="quarter" idx="12"/>
          </p:nvPr>
        </p:nvSpPr>
        <p:spPr/>
        <p:txBody>
          <a:bodyPr/>
          <a:lstStyle/>
          <a:p>
            <a:fld id="{6691A161-0D27-478D-AAEB-D0BFEC36F99A}" type="slidenum">
              <a:rPr lang="de-DE" smtClean="0"/>
              <a:pPr/>
              <a:t>25</a:t>
            </a:fld>
            <a:endParaRPr lang="de-DE"/>
          </a:p>
        </p:txBody>
      </p:sp>
    </p:spTree>
    <p:extLst>
      <p:ext uri="{BB962C8B-B14F-4D97-AF65-F5344CB8AC3E}">
        <p14:creationId xmlns:p14="http://schemas.microsoft.com/office/powerpoint/2010/main" val="260044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812F9-E6B9-41E6-A0A0-3193C0880B52}"/>
              </a:ext>
            </a:extLst>
          </p:cNvPr>
          <p:cNvSpPr>
            <a:spLocks noGrp="1"/>
          </p:cNvSpPr>
          <p:nvPr>
            <p:ph type="title"/>
          </p:nvPr>
        </p:nvSpPr>
        <p:spPr/>
        <p:txBody>
          <a:bodyPr/>
          <a:lstStyle/>
          <a:p>
            <a:r>
              <a:rPr lang="de-DE" dirty="0"/>
              <a:t>Die Bedürfnispyramide</a:t>
            </a:r>
            <a:br>
              <a:rPr lang="de-DE" dirty="0"/>
            </a:br>
            <a:r>
              <a:rPr lang="de-DE" b="0" dirty="0"/>
              <a:t>A. Maslow</a:t>
            </a:r>
          </a:p>
        </p:txBody>
      </p:sp>
      <p:sp>
        <p:nvSpPr>
          <p:cNvPr id="4" name="Foliennummernplatzhalter 3">
            <a:extLst>
              <a:ext uri="{FF2B5EF4-FFF2-40B4-BE49-F238E27FC236}">
                <a16:creationId xmlns:a16="http://schemas.microsoft.com/office/drawing/2014/main" id="{2B1D3720-1610-4BB6-BAEF-0A997806D3B7}"/>
              </a:ext>
            </a:extLst>
          </p:cNvPr>
          <p:cNvSpPr>
            <a:spLocks noGrp="1"/>
          </p:cNvSpPr>
          <p:nvPr>
            <p:ph type="sldNum" sz="quarter" idx="12"/>
          </p:nvPr>
        </p:nvSpPr>
        <p:spPr/>
        <p:txBody>
          <a:bodyPr/>
          <a:lstStyle/>
          <a:p>
            <a:fld id="{6691A161-0D27-478D-AAEB-D0BFEC36F99A}" type="slidenum">
              <a:rPr lang="de-DE" smtClean="0"/>
              <a:pPr/>
              <a:t>26</a:t>
            </a:fld>
            <a:endParaRPr lang="de-DE"/>
          </a:p>
        </p:txBody>
      </p:sp>
      <p:graphicFrame>
        <p:nvGraphicFramePr>
          <p:cNvPr id="5" name="Inhaltsplatzhalter 4">
            <a:extLst>
              <a:ext uri="{FF2B5EF4-FFF2-40B4-BE49-F238E27FC236}">
                <a16:creationId xmlns:a16="http://schemas.microsoft.com/office/drawing/2014/main" id="{1064AB8F-AE34-4DF3-999F-648430E099D3}"/>
              </a:ext>
            </a:extLst>
          </p:cNvPr>
          <p:cNvGraphicFramePr>
            <a:graphicFrameLocks noGrp="1"/>
          </p:cNvGraphicFramePr>
          <p:nvPr>
            <p:ph idx="1"/>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a:extLst>
              <a:ext uri="{FF2B5EF4-FFF2-40B4-BE49-F238E27FC236}">
                <a16:creationId xmlns:a16="http://schemas.microsoft.com/office/drawing/2014/main" id="{650D804B-6E0E-40B9-A9E8-E783725D5550}"/>
              </a:ext>
            </a:extLst>
          </p:cNvPr>
          <p:cNvSpPr txBox="1"/>
          <p:nvPr/>
        </p:nvSpPr>
        <p:spPr>
          <a:xfrm>
            <a:off x="5940152" y="4731146"/>
            <a:ext cx="2952328" cy="230832"/>
          </a:xfrm>
          <a:prstGeom prst="rect">
            <a:avLst/>
          </a:prstGeom>
          <a:noFill/>
        </p:spPr>
        <p:txBody>
          <a:bodyPr wrap="square" rtlCol="0">
            <a:spAutoFit/>
          </a:bodyPr>
          <a:lstStyle/>
          <a:p>
            <a:r>
              <a:rPr lang="de-DE" sz="900" dirty="0"/>
              <a:t>A. Maslow: Bedürfnispyramide, 1954</a:t>
            </a:r>
          </a:p>
        </p:txBody>
      </p:sp>
      <p:sp>
        <p:nvSpPr>
          <p:cNvPr id="3" name="Geschweifte Klammer rechts 2">
            <a:extLst>
              <a:ext uri="{FF2B5EF4-FFF2-40B4-BE49-F238E27FC236}">
                <a16:creationId xmlns:a16="http://schemas.microsoft.com/office/drawing/2014/main" id="{AD206D69-B4B3-2A27-C3BD-CBF2AB6288FC}"/>
              </a:ext>
            </a:extLst>
          </p:cNvPr>
          <p:cNvSpPr/>
          <p:nvPr/>
        </p:nvSpPr>
        <p:spPr>
          <a:xfrm rot="18644841">
            <a:off x="6026733" y="1624711"/>
            <a:ext cx="720436" cy="1191491"/>
          </a:xfrm>
          <a:prstGeom prst="righ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de-DE"/>
          </a:p>
        </p:txBody>
      </p:sp>
      <p:sp>
        <p:nvSpPr>
          <p:cNvPr id="6" name="Textfeld 5">
            <a:extLst>
              <a:ext uri="{FF2B5EF4-FFF2-40B4-BE49-F238E27FC236}">
                <a16:creationId xmlns:a16="http://schemas.microsoft.com/office/drawing/2014/main" id="{07D8BB15-4075-3576-F788-92E2039EDE4A}"/>
              </a:ext>
            </a:extLst>
          </p:cNvPr>
          <p:cNvSpPr txBox="1"/>
          <p:nvPr/>
        </p:nvSpPr>
        <p:spPr>
          <a:xfrm>
            <a:off x="6715845" y="1636699"/>
            <a:ext cx="2032619" cy="646331"/>
          </a:xfrm>
          <a:prstGeom prst="rect">
            <a:avLst/>
          </a:prstGeom>
          <a:solidFill>
            <a:schemeClr val="accent6">
              <a:lumMod val="20000"/>
              <a:lumOff val="80000"/>
            </a:schemeClr>
          </a:solidFill>
          <a:scene3d>
            <a:camera prst="orthographicFront"/>
            <a:lightRig rig="threePt" dir="t"/>
          </a:scene3d>
          <a:sp3d>
            <a:bevelT/>
          </a:sp3d>
        </p:spPr>
        <p:txBody>
          <a:bodyPr wrap="square" rtlCol="0">
            <a:spAutoFit/>
            <a:sp3d extrusionH="57150">
              <a:bevelT w="38100" h="38100"/>
            </a:sp3d>
          </a:bodyPr>
          <a:lstStyle/>
          <a:p>
            <a:r>
              <a:rPr lang="de-DE" dirty="0"/>
              <a:t>Psychologische Sicherheit</a:t>
            </a:r>
          </a:p>
        </p:txBody>
      </p:sp>
    </p:spTree>
    <p:extLst>
      <p:ext uri="{BB962C8B-B14F-4D97-AF65-F5344CB8AC3E}">
        <p14:creationId xmlns:p14="http://schemas.microsoft.com/office/powerpoint/2010/main" val="246856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5045B-AB4B-DFB0-77C2-B22D3424DD8F}"/>
              </a:ext>
            </a:extLst>
          </p:cNvPr>
          <p:cNvSpPr>
            <a:spLocks noGrp="1"/>
          </p:cNvSpPr>
          <p:nvPr>
            <p:ph type="title"/>
          </p:nvPr>
        </p:nvSpPr>
        <p:spPr/>
        <p:txBody>
          <a:bodyPr/>
          <a:lstStyle/>
          <a:p>
            <a:r>
              <a:rPr lang="de-DE" dirty="0"/>
              <a:t>Amy </a:t>
            </a:r>
            <a:r>
              <a:rPr lang="de-DE" dirty="0" err="1"/>
              <a:t>Edmondson</a:t>
            </a:r>
            <a:r>
              <a:rPr lang="de-DE" dirty="0"/>
              <a:t>, 2018</a:t>
            </a:r>
            <a:br>
              <a:rPr lang="de-DE" dirty="0"/>
            </a:br>
            <a:r>
              <a:rPr lang="de-DE" dirty="0"/>
              <a:t>Psychologische Sicherheit </a:t>
            </a:r>
          </a:p>
        </p:txBody>
      </p:sp>
      <p:sp>
        <p:nvSpPr>
          <p:cNvPr id="4" name="Fußzeilenplatzhalter 3">
            <a:extLst>
              <a:ext uri="{FF2B5EF4-FFF2-40B4-BE49-F238E27FC236}">
                <a16:creationId xmlns:a16="http://schemas.microsoft.com/office/drawing/2014/main" id="{FFD29C24-B540-5DE6-586B-4441285B9B4D}"/>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42E106E6-9922-B725-59CB-7DCD4C6A411D}"/>
              </a:ext>
            </a:extLst>
          </p:cNvPr>
          <p:cNvSpPr>
            <a:spLocks noGrp="1"/>
          </p:cNvSpPr>
          <p:nvPr>
            <p:ph type="sldNum" sz="quarter" idx="12"/>
          </p:nvPr>
        </p:nvSpPr>
        <p:spPr/>
        <p:txBody>
          <a:bodyPr/>
          <a:lstStyle/>
          <a:p>
            <a:fld id="{6691A161-0D27-478D-AAEB-D0BFEC36F99A}" type="slidenum">
              <a:rPr lang="de-DE" smtClean="0"/>
              <a:pPr/>
              <a:t>27</a:t>
            </a:fld>
            <a:endParaRPr lang="de-DE"/>
          </a:p>
        </p:txBody>
      </p:sp>
      <p:pic>
        <p:nvPicPr>
          <p:cNvPr id="2050" name="Picture 2" descr="Narrative Amy Edmondson - Narrative">
            <a:extLst>
              <a:ext uri="{FF2B5EF4-FFF2-40B4-BE49-F238E27FC236}">
                <a16:creationId xmlns:a16="http://schemas.microsoft.com/office/drawing/2014/main" id="{17061473-92E6-B18E-BB11-6222AE24FE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51746"/>
            <a:ext cx="1781868" cy="178186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Rechteck: abgerundete Ecken 5">
            <a:extLst>
              <a:ext uri="{FF2B5EF4-FFF2-40B4-BE49-F238E27FC236}">
                <a16:creationId xmlns:a16="http://schemas.microsoft.com/office/drawing/2014/main" id="{006F8A52-B30F-8AEB-4FB2-E1B0D5411A55}"/>
              </a:ext>
            </a:extLst>
          </p:cNvPr>
          <p:cNvSpPr/>
          <p:nvPr/>
        </p:nvSpPr>
        <p:spPr>
          <a:xfrm>
            <a:off x="2337453" y="1151746"/>
            <a:ext cx="6205685" cy="365225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2"/>
                </a:solidFill>
              </a:rPr>
              <a:t>RisikenE</a:t>
            </a:r>
            <a:endParaRPr lang="de-DE" dirty="0">
              <a:solidFill>
                <a:schemeClr val="tx2"/>
              </a:solidFill>
            </a:endParaRPr>
          </a:p>
        </p:txBody>
      </p:sp>
      <p:sp>
        <p:nvSpPr>
          <p:cNvPr id="7" name="Rechteck: abgerundete Ecken 6">
            <a:extLst>
              <a:ext uri="{FF2B5EF4-FFF2-40B4-BE49-F238E27FC236}">
                <a16:creationId xmlns:a16="http://schemas.microsoft.com/office/drawing/2014/main" id="{69DC0AB2-D744-F1ED-172E-50F4B3BE853B}"/>
              </a:ext>
            </a:extLst>
          </p:cNvPr>
          <p:cNvSpPr/>
          <p:nvPr/>
        </p:nvSpPr>
        <p:spPr>
          <a:xfrm>
            <a:off x="2814499" y="1582731"/>
            <a:ext cx="5286614" cy="268941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F6209A2F-C852-46A5-C191-7D48DD85273B}"/>
              </a:ext>
            </a:extLst>
          </p:cNvPr>
          <p:cNvSpPr txBox="1"/>
          <p:nvPr/>
        </p:nvSpPr>
        <p:spPr>
          <a:xfrm>
            <a:off x="2796987" y="1169141"/>
            <a:ext cx="5286615" cy="369332"/>
          </a:xfrm>
          <a:prstGeom prst="rect">
            <a:avLst/>
          </a:prstGeom>
          <a:noFill/>
        </p:spPr>
        <p:txBody>
          <a:bodyPr wrap="square" rtlCol="0">
            <a:spAutoFit/>
          </a:bodyPr>
          <a:lstStyle/>
          <a:p>
            <a:r>
              <a:rPr lang="de-DE" sz="1600" dirty="0"/>
              <a:t>Entstigmatisierung des Scheiterns</a:t>
            </a:r>
            <a:r>
              <a:rPr lang="de-DE" dirty="0"/>
              <a:t>, </a:t>
            </a:r>
            <a:r>
              <a:rPr lang="de-DE" sz="1600" dirty="0"/>
              <a:t>offene Fehlerkultur</a:t>
            </a:r>
          </a:p>
        </p:txBody>
      </p:sp>
      <p:sp>
        <p:nvSpPr>
          <p:cNvPr id="9" name="Textfeld 8">
            <a:extLst>
              <a:ext uri="{FF2B5EF4-FFF2-40B4-BE49-F238E27FC236}">
                <a16:creationId xmlns:a16="http://schemas.microsoft.com/office/drawing/2014/main" id="{60F179C8-CDE3-3F29-CD20-473EB91109E5}"/>
              </a:ext>
            </a:extLst>
          </p:cNvPr>
          <p:cNvSpPr txBox="1"/>
          <p:nvPr/>
        </p:nvSpPr>
        <p:spPr>
          <a:xfrm>
            <a:off x="2909333" y="4402355"/>
            <a:ext cx="5507598" cy="338554"/>
          </a:xfrm>
          <a:prstGeom prst="rect">
            <a:avLst/>
          </a:prstGeom>
          <a:noFill/>
        </p:spPr>
        <p:txBody>
          <a:bodyPr wrap="none" rtlCol="0">
            <a:spAutoFit/>
          </a:bodyPr>
          <a:lstStyle/>
          <a:p>
            <a:r>
              <a:rPr lang="de-DE" sz="1600" dirty="0"/>
              <a:t>Wertschätzung und Anerkennung für Leistungsbereitschaft</a:t>
            </a:r>
          </a:p>
        </p:txBody>
      </p:sp>
      <p:sp>
        <p:nvSpPr>
          <p:cNvPr id="11" name="Textfeld 10">
            <a:extLst>
              <a:ext uri="{FF2B5EF4-FFF2-40B4-BE49-F238E27FC236}">
                <a16:creationId xmlns:a16="http://schemas.microsoft.com/office/drawing/2014/main" id="{A4398BF4-6CB3-46D7-3904-18465EC54D6C}"/>
              </a:ext>
            </a:extLst>
          </p:cNvPr>
          <p:cNvSpPr txBox="1"/>
          <p:nvPr/>
        </p:nvSpPr>
        <p:spPr>
          <a:xfrm rot="16200000">
            <a:off x="1469375" y="2147350"/>
            <a:ext cx="2268057" cy="338554"/>
          </a:xfrm>
          <a:prstGeom prst="rect">
            <a:avLst/>
          </a:prstGeom>
          <a:noFill/>
        </p:spPr>
        <p:txBody>
          <a:bodyPr wrap="none" rtlCol="0">
            <a:spAutoFit/>
          </a:bodyPr>
          <a:lstStyle/>
          <a:p>
            <a:r>
              <a:rPr lang="de-DE" sz="1600" dirty="0"/>
              <a:t>Offene Kommunikation</a:t>
            </a:r>
          </a:p>
        </p:txBody>
      </p:sp>
      <p:sp>
        <p:nvSpPr>
          <p:cNvPr id="12" name="Textfeld 11">
            <a:extLst>
              <a:ext uri="{FF2B5EF4-FFF2-40B4-BE49-F238E27FC236}">
                <a16:creationId xmlns:a16="http://schemas.microsoft.com/office/drawing/2014/main" id="{1CE9015B-B5A1-0686-383D-749E33B9CE40}"/>
              </a:ext>
            </a:extLst>
          </p:cNvPr>
          <p:cNvSpPr txBox="1"/>
          <p:nvPr/>
        </p:nvSpPr>
        <p:spPr>
          <a:xfrm rot="5245245">
            <a:off x="7135906" y="2808594"/>
            <a:ext cx="2409634" cy="338554"/>
          </a:xfrm>
          <a:prstGeom prst="rect">
            <a:avLst/>
          </a:prstGeom>
          <a:noFill/>
        </p:spPr>
        <p:txBody>
          <a:bodyPr wrap="none" rtlCol="0">
            <a:spAutoFit/>
          </a:bodyPr>
          <a:lstStyle/>
          <a:p>
            <a:r>
              <a:rPr lang="de-DE" sz="1600" dirty="0"/>
              <a:t>Kultur der Unterstützung</a:t>
            </a:r>
          </a:p>
        </p:txBody>
      </p:sp>
      <p:sp>
        <p:nvSpPr>
          <p:cNvPr id="13" name="Textfeld 12">
            <a:extLst>
              <a:ext uri="{FF2B5EF4-FFF2-40B4-BE49-F238E27FC236}">
                <a16:creationId xmlns:a16="http://schemas.microsoft.com/office/drawing/2014/main" id="{88F819B7-8436-3F2C-2A1D-8D6B52DC351A}"/>
              </a:ext>
            </a:extLst>
          </p:cNvPr>
          <p:cNvSpPr txBox="1"/>
          <p:nvPr/>
        </p:nvSpPr>
        <p:spPr>
          <a:xfrm rot="16200000">
            <a:off x="2031810" y="3885871"/>
            <a:ext cx="1208985" cy="338554"/>
          </a:xfrm>
          <a:prstGeom prst="rect">
            <a:avLst/>
          </a:prstGeom>
          <a:noFill/>
        </p:spPr>
        <p:txBody>
          <a:bodyPr wrap="none" rtlCol="0">
            <a:spAutoFit/>
          </a:bodyPr>
          <a:lstStyle/>
          <a:p>
            <a:r>
              <a:rPr lang="de-DE" sz="1600" dirty="0"/>
              <a:t>Sanktionen</a:t>
            </a:r>
          </a:p>
        </p:txBody>
      </p:sp>
      <p:sp>
        <p:nvSpPr>
          <p:cNvPr id="14" name="Textfeld 13">
            <a:extLst>
              <a:ext uri="{FF2B5EF4-FFF2-40B4-BE49-F238E27FC236}">
                <a16:creationId xmlns:a16="http://schemas.microsoft.com/office/drawing/2014/main" id="{44E34DC2-9377-7F81-D816-F73BCBD7727F}"/>
              </a:ext>
            </a:extLst>
          </p:cNvPr>
          <p:cNvSpPr txBox="1"/>
          <p:nvPr/>
        </p:nvSpPr>
        <p:spPr>
          <a:xfrm>
            <a:off x="2869354" y="2571750"/>
            <a:ext cx="5214248" cy="707886"/>
          </a:xfrm>
          <a:prstGeom prst="rect">
            <a:avLst/>
          </a:prstGeom>
          <a:noFill/>
        </p:spPr>
        <p:txBody>
          <a:bodyPr wrap="square" rtlCol="0">
            <a:spAutoFit/>
          </a:bodyPr>
          <a:lstStyle/>
          <a:p>
            <a:pPr algn="ctr"/>
            <a:r>
              <a:rPr lang="de-DE" sz="2000" b="1" dirty="0">
                <a:solidFill>
                  <a:schemeClr val="tx2"/>
                </a:solidFill>
              </a:rPr>
              <a:t>Psychologische Sicherheit gibt </a:t>
            </a:r>
          </a:p>
          <a:p>
            <a:pPr algn="ctr"/>
            <a:r>
              <a:rPr lang="de-DE" sz="2000" b="1" dirty="0">
                <a:solidFill>
                  <a:schemeClr val="tx2"/>
                </a:solidFill>
              </a:rPr>
              <a:t>einen klaren Rahmen!</a:t>
            </a:r>
          </a:p>
        </p:txBody>
      </p:sp>
    </p:spTree>
    <p:extLst>
      <p:ext uri="{BB962C8B-B14F-4D97-AF65-F5344CB8AC3E}">
        <p14:creationId xmlns:p14="http://schemas.microsoft.com/office/powerpoint/2010/main" val="1619897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3C119-D398-14D9-FB48-63B9ECEBBBD4}"/>
              </a:ext>
            </a:extLst>
          </p:cNvPr>
          <p:cNvSpPr>
            <a:spLocks noGrp="1"/>
          </p:cNvSpPr>
          <p:nvPr>
            <p:ph type="title"/>
          </p:nvPr>
        </p:nvSpPr>
        <p:spPr/>
        <p:txBody>
          <a:bodyPr/>
          <a:lstStyle/>
          <a:p>
            <a:r>
              <a:rPr lang="de-DE" dirty="0"/>
              <a:t>Amy </a:t>
            </a:r>
            <a:r>
              <a:rPr lang="de-DE" dirty="0" err="1"/>
              <a:t>Edmondson</a:t>
            </a:r>
            <a:r>
              <a:rPr lang="de-DE" dirty="0"/>
              <a:t>, 2018</a:t>
            </a:r>
            <a:br>
              <a:rPr lang="de-DE" dirty="0"/>
            </a:br>
            <a:r>
              <a:rPr lang="de-DE" dirty="0"/>
              <a:t>Psychologische Sicherheit </a:t>
            </a:r>
          </a:p>
        </p:txBody>
      </p:sp>
      <p:sp>
        <p:nvSpPr>
          <p:cNvPr id="3" name="Inhaltsplatzhalter 2">
            <a:extLst>
              <a:ext uri="{FF2B5EF4-FFF2-40B4-BE49-F238E27FC236}">
                <a16:creationId xmlns:a16="http://schemas.microsoft.com/office/drawing/2014/main" id="{96535B78-CC27-19F0-C915-63D3AE9DAC56}"/>
              </a:ext>
            </a:extLst>
          </p:cNvPr>
          <p:cNvSpPr>
            <a:spLocks noGrp="1"/>
          </p:cNvSpPr>
          <p:nvPr>
            <p:ph idx="1"/>
          </p:nvPr>
        </p:nvSpPr>
        <p:spPr>
          <a:xfrm>
            <a:off x="457200" y="1200150"/>
            <a:ext cx="8229600" cy="3817523"/>
          </a:xfrm>
        </p:spPr>
        <p:txBody>
          <a:bodyPr>
            <a:normAutofit fontScale="77500" lnSpcReduction="20000"/>
          </a:bodyPr>
          <a:lstStyle/>
          <a:p>
            <a:pPr marL="0" indent="0" algn="l"/>
            <a:r>
              <a:rPr lang="de-DE" sz="2100" b="1" dirty="0">
                <a:solidFill>
                  <a:schemeClr val="tx2"/>
                </a:solidFill>
              </a:rPr>
              <a:t>Psychologische Sicherheit </a:t>
            </a:r>
            <a:r>
              <a:rPr lang="de-DE" sz="2100" dirty="0">
                <a:solidFill>
                  <a:schemeClr val="tx2"/>
                </a:solidFill>
              </a:rPr>
              <a:t>ist das gemeinsame Gefühl in einem Team, dass es sicher ist, Risiken einzugehen, Ideen und Bedenken zu äußern, Fragen zu stellen und Fehler zuzugeben, </a:t>
            </a:r>
            <a:r>
              <a:rPr lang="de-DE" sz="2100" b="1" dirty="0">
                <a:solidFill>
                  <a:schemeClr val="tx2"/>
                </a:solidFill>
              </a:rPr>
              <a:t>ohne Angst vor negativen Konsequenzen zu haben</a:t>
            </a:r>
            <a:r>
              <a:rPr lang="de-DE" sz="2100" b="1" i="0" dirty="0">
                <a:solidFill>
                  <a:schemeClr val="tx2"/>
                </a:solidFill>
                <a:effectLst/>
              </a:rPr>
              <a:t>.</a:t>
            </a:r>
          </a:p>
          <a:p>
            <a:pPr marL="0" indent="0" algn="l"/>
            <a:r>
              <a:rPr lang="de-DE" sz="2100" b="1" i="0" dirty="0">
                <a:solidFill>
                  <a:schemeClr val="tx2"/>
                </a:solidFill>
                <a:effectLst/>
              </a:rPr>
              <a:t>Wertschätzung und Anerkennung für Einsatzbereitschaft </a:t>
            </a:r>
            <a:r>
              <a:rPr lang="de-DE" sz="2100" i="0" dirty="0">
                <a:solidFill>
                  <a:schemeClr val="tx2"/>
                </a:solidFill>
                <a:effectLst/>
              </a:rPr>
              <a:t>ist ein essenzieller Bestandteil psychologischer Sicherheit.</a:t>
            </a:r>
          </a:p>
          <a:p>
            <a:pPr marL="0" indent="0"/>
            <a:r>
              <a:rPr lang="de-DE" sz="2100" dirty="0"/>
              <a:t>Psychologische Sicherheit fördert eine </a:t>
            </a:r>
            <a:r>
              <a:rPr lang="de-DE" sz="2100" b="1" dirty="0"/>
              <a:t>offene Kommunikation </a:t>
            </a:r>
            <a:r>
              <a:rPr lang="de-DE" sz="2100" dirty="0"/>
              <a:t>und eine </a:t>
            </a:r>
            <a:r>
              <a:rPr lang="de-DE" sz="2100" b="1" dirty="0"/>
              <a:t>positive Fehlerkultur</a:t>
            </a:r>
            <a:r>
              <a:rPr lang="de-DE" sz="2100" dirty="0"/>
              <a:t>. In einer solche Kultur werden </a:t>
            </a:r>
            <a:r>
              <a:rPr lang="de-DE" sz="2100" b="1" dirty="0"/>
              <a:t>Fehler als Lernchancen </a:t>
            </a:r>
            <a:r>
              <a:rPr lang="de-DE" sz="2100" dirty="0"/>
              <a:t>gesehen und nicht als Versagen= </a:t>
            </a:r>
            <a:r>
              <a:rPr lang="de-DE" sz="2100" b="1" dirty="0"/>
              <a:t>Entstigmatisierung des Scheiterns</a:t>
            </a:r>
          </a:p>
          <a:p>
            <a:pPr marL="0" indent="0"/>
            <a:r>
              <a:rPr lang="de-DE" sz="2100" b="1" dirty="0"/>
              <a:t>Führungskräfte</a:t>
            </a:r>
            <a:r>
              <a:rPr lang="de-DE" sz="2100" dirty="0"/>
              <a:t> spielen eine entscheidende Rolle bei der Schaffung eines psychologisch sicheren Umfelds.                                                                                            </a:t>
            </a:r>
          </a:p>
          <a:p>
            <a:pPr marL="0" indent="0"/>
            <a:r>
              <a:rPr lang="de-DE" sz="2100" dirty="0"/>
              <a:t>Sie fördern </a:t>
            </a:r>
            <a:r>
              <a:rPr lang="de-DE" sz="2100" b="1" dirty="0"/>
              <a:t>Offenheit </a:t>
            </a:r>
            <a:r>
              <a:rPr lang="de-DE" sz="2100" dirty="0"/>
              <a:t>und etablieren eine </a:t>
            </a:r>
            <a:r>
              <a:rPr lang="de-DE" sz="2100" b="1" dirty="0"/>
              <a:t>Kultur der Unterstützung, geben jedoch einen klaren Rahmen und sanktionieren Verstöße gegen vereinbarte Regeln</a:t>
            </a:r>
          </a:p>
          <a:p>
            <a:pPr marL="0" indent="0"/>
            <a:r>
              <a:rPr lang="de-DE" sz="1100" dirty="0"/>
              <a:t>Quelle: Amy </a:t>
            </a:r>
            <a:r>
              <a:rPr lang="de-DE" sz="1100" dirty="0" err="1"/>
              <a:t>Edmondson</a:t>
            </a:r>
            <a:r>
              <a:rPr lang="de-DE" sz="1100" dirty="0"/>
              <a:t>: The </a:t>
            </a:r>
            <a:r>
              <a:rPr lang="de-DE" sz="1100" dirty="0" err="1"/>
              <a:t>Fearless</a:t>
            </a:r>
            <a:r>
              <a:rPr lang="de-DE" sz="1100" dirty="0"/>
              <a:t> </a:t>
            </a:r>
            <a:r>
              <a:rPr lang="de-DE" sz="1100" dirty="0" err="1"/>
              <a:t>Organization</a:t>
            </a:r>
            <a:r>
              <a:rPr lang="de-DE" sz="1100" dirty="0"/>
              <a:t>: </a:t>
            </a:r>
            <a:r>
              <a:rPr lang="de-DE" sz="1100" dirty="0" err="1"/>
              <a:t>Creating</a:t>
            </a:r>
            <a:r>
              <a:rPr lang="de-DE" sz="1100" dirty="0"/>
              <a:t> </a:t>
            </a:r>
            <a:r>
              <a:rPr lang="de-DE" sz="1100" dirty="0" err="1"/>
              <a:t>Pychological</a:t>
            </a:r>
            <a:r>
              <a:rPr lang="de-DE" sz="1100" dirty="0"/>
              <a:t> </a:t>
            </a:r>
            <a:r>
              <a:rPr lang="de-DE" sz="1100" dirty="0" err="1"/>
              <a:t>Safety</a:t>
            </a:r>
            <a:r>
              <a:rPr lang="de-DE" sz="1100" dirty="0"/>
              <a:t> in </a:t>
            </a:r>
            <a:r>
              <a:rPr lang="de-DE" sz="1100" dirty="0" err="1"/>
              <a:t>the</a:t>
            </a:r>
            <a:r>
              <a:rPr lang="de-DE" sz="1100" dirty="0"/>
              <a:t> </a:t>
            </a:r>
            <a:r>
              <a:rPr lang="de-DE" sz="1100" dirty="0" err="1"/>
              <a:t>Workplace</a:t>
            </a:r>
            <a:r>
              <a:rPr lang="de-DE" sz="1100" dirty="0"/>
              <a:t> für Learning, Innovation and Growth“, 2018</a:t>
            </a:r>
          </a:p>
        </p:txBody>
      </p:sp>
      <p:sp>
        <p:nvSpPr>
          <p:cNvPr id="4" name="Fußzeilenplatzhalter 3">
            <a:extLst>
              <a:ext uri="{FF2B5EF4-FFF2-40B4-BE49-F238E27FC236}">
                <a16:creationId xmlns:a16="http://schemas.microsoft.com/office/drawing/2014/main" id="{7999CAE3-D468-6AC8-8E33-910EB20DC7EF}"/>
              </a:ext>
            </a:extLst>
          </p:cNvPr>
          <p:cNvSpPr>
            <a:spLocks noGrp="1"/>
          </p:cNvSpPr>
          <p:nvPr>
            <p:ph type="ftr" sz="quarter" idx="11"/>
          </p:nvPr>
        </p:nvSpPr>
        <p:spPr/>
        <p:txBody>
          <a:bodyPr/>
          <a:lstStyle/>
          <a:p>
            <a:r>
              <a:rPr lang="de-DE" dirty="0"/>
              <a:t>Stephanie Baumann, MBA</a:t>
            </a:r>
          </a:p>
        </p:txBody>
      </p:sp>
      <p:sp>
        <p:nvSpPr>
          <p:cNvPr id="5" name="Foliennummernplatzhalter 4">
            <a:extLst>
              <a:ext uri="{FF2B5EF4-FFF2-40B4-BE49-F238E27FC236}">
                <a16:creationId xmlns:a16="http://schemas.microsoft.com/office/drawing/2014/main" id="{35E2F111-B5AE-7E20-2306-3E3A92F9B931}"/>
              </a:ext>
            </a:extLst>
          </p:cNvPr>
          <p:cNvSpPr>
            <a:spLocks noGrp="1"/>
          </p:cNvSpPr>
          <p:nvPr>
            <p:ph type="sldNum" sz="quarter" idx="12"/>
          </p:nvPr>
        </p:nvSpPr>
        <p:spPr/>
        <p:txBody>
          <a:bodyPr/>
          <a:lstStyle/>
          <a:p>
            <a:fld id="{6691A161-0D27-478D-AAEB-D0BFEC36F99A}" type="slidenum">
              <a:rPr lang="de-DE" smtClean="0"/>
              <a:pPr/>
              <a:t>28</a:t>
            </a:fld>
            <a:endParaRPr lang="de-DE"/>
          </a:p>
        </p:txBody>
      </p:sp>
    </p:spTree>
    <p:extLst>
      <p:ext uri="{BB962C8B-B14F-4D97-AF65-F5344CB8AC3E}">
        <p14:creationId xmlns:p14="http://schemas.microsoft.com/office/powerpoint/2010/main" val="372248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5045B-AB4B-DFB0-77C2-B22D3424DD8F}"/>
              </a:ext>
            </a:extLst>
          </p:cNvPr>
          <p:cNvSpPr>
            <a:spLocks noGrp="1"/>
          </p:cNvSpPr>
          <p:nvPr>
            <p:ph type="title"/>
          </p:nvPr>
        </p:nvSpPr>
        <p:spPr/>
        <p:txBody>
          <a:bodyPr/>
          <a:lstStyle/>
          <a:p>
            <a:r>
              <a:rPr lang="de-DE" dirty="0"/>
              <a:t>Psychologische Sicherheit als Rahmen,                                                          um Motivation zu aktivieren und zu erhalten</a:t>
            </a:r>
          </a:p>
        </p:txBody>
      </p:sp>
      <p:sp>
        <p:nvSpPr>
          <p:cNvPr id="4" name="Fußzeilenplatzhalter 3">
            <a:extLst>
              <a:ext uri="{FF2B5EF4-FFF2-40B4-BE49-F238E27FC236}">
                <a16:creationId xmlns:a16="http://schemas.microsoft.com/office/drawing/2014/main" id="{FFD29C24-B540-5DE6-586B-4441285B9B4D}"/>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42E106E6-9922-B725-59CB-7DCD4C6A411D}"/>
              </a:ext>
            </a:extLst>
          </p:cNvPr>
          <p:cNvSpPr>
            <a:spLocks noGrp="1"/>
          </p:cNvSpPr>
          <p:nvPr>
            <p:ph type="sldNum" sz="quarter" idx="12"/>
          </p:nvPr>
        </p:nvSpPr>
        <p:spPr/>
        <p:txBody>
          <a:bodyPr/>
          <a:lstStyle/>
          <a:p>
            <a:fld id="{6691A161-0D27-478D-AAEB-D0BFEC36F99A}" type="slidenum">
              <a:rPr lang="de-DE" smtClean="0"/>
              <a:pPr/>
              <a:t>29</a:t>
            </a:fld>
            <a:endParaRPr lang="de-DE"/>
          </a:p>
        </p:txBody>
      </p:sp>
      <p:sp>
        <p:nvSpPr>
          <p:cNvPr id="6" name="Rechteck: abgerundete Ecken 5">
            <a:extLst>
              <a:ext uri="{FF2B5EF4-FFF2-40B4-BE49-F238E27FC236}">
                <a16:creationId xmlns:a16="http://schemas.microsoft.com/office/drawing/2014/main" id="{006F8A52-B30F-8AEB-4FB2-E1B0D5411A55}"/>
              </a:ext>
            </a:extLst>
          </p:cNvPr>
          <p:cNvSpPr/>
          <p:nvPr/>
        </p:nvSpPr>
        <p:spPr>
          <a:xfrm>
            <a:off x="1438425" y="1151746"/>
            <a:ext cx="6205685" cy="365225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2"/>
                </a:solidFill>
              </a:rPr>
              <a:t>RisikenE</a:t>
            </a:r>
            <a:endParaRPr lang="de-DE" dirty="0">
              <a:solidFill>
                <a:schemeClr val="tx2"/>
              </a:solidFill>
            </a:endParaRPr>
          </a:p>
        </p:txBody>
      </p:sp>
      <p:sp>
        <p:nvSpPr>
          <p:cNvPr id="7" name="Rechteck: abgerundete Ecken 6">
            <a:extLst>
              <a:ext uri="{FF2B5EF4-FFF2-40B4-BE49-F238E27FC236}">
                <a16:creationId xmlns:a16="http://schemas.microsoft.com/office/drawing/2014/main" id="{69DC0AB2-D744-F1ED-172E-50F4B3BE853B}"/>
              </a:ext>
            </a:extLst>
          </p:cNvPr>
          <p:cNvSpPr/>
          <p:nvPr/>
        </p:nvSpPr>
        <p:spPr>
          <a:xfrm>
            <a:off x="1938966" y="1568154"/>
            <a:ext cx="5286614" cy="268941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F6209A2F-C852-46A5-C191-7D48DD85273B}"/>
              </a:ext>
            </a:extLst>
          </p:cNvPr>
          <p:cNvSpPr txBox="1"/>
          <p:nvPr/>
        </p:nvSpPr>
        <p:spPr>
          <a:xfrm>
            <a:off x="1897959" y="1169141"/>
            <a:ext cx="5286615" cy="369332"/>
          </a:xfrm>
          <a:prstGeom prst="rect">
            <a:avLst/>
          </a:prstGeom>
          <a:noFill/>
        </p:spPr>
        <p:txBody>
          <a:bodyPr wrap="square" rtlCol="0">
            <a:spAutoFit/>
          </a:bodyPr>
          <a:lstStyle/>
          <a:p>
            <a:r>
              <a:rPr lang="de-DE" sz="1600" dirty="0"/>
              <a:t>Entstigmatisierung des Scheiterns</a:t>
            </a:r>
            <a:r>
              <a:rPr lang="de-DE" dirty="0"/>
              <a:t>, </a:t>
            </a:r>
            <a:r>
              <a:rPr lang="de-DE" sz="1600" dirty="0"/>
              <a:t>offene Fehlerkultur</a:t>
            </a:r>
          </a:p>
        </p:txBody>
      </p:sp>
      <p:sp>
        <p:nvSpPr>
          <p:cNvPr id="9" name="Textfeld 8">
            <a:extLst>
              <a:ext uri="{FF2B5EF4-FFF2-40B4-BE49-F238E27FC236}">
                <a16:creationId xmlns:a16="http://schemas.microsoft.com/office/drawing/2014/main" id="{60F179C8-CDE3-3F29-CD20-473EB91109E5}"/>
              </a:ext>
            </a:extLst>
          </p:cNvPr>
          <p:cNvSpPr txBox="1"/>
          <p:nvPr/>
        </p:nvSpPr>
        <p:spPr>
          <a:xfrm>
            <a:off x="2010305" y="4402355"/>
            <a:ext cx="5507598" cy="338554"/>
          </a:xfrm>
          <a:prstGeom prst="rect">
            <a:avLst/>
          </a:prstGeom>
          <a:noFill/>
        </p:spPr>
        <p:txBody>
          <a:bodyPr wrap="none" rtlCol="0">
            <a:spAutoFit/>
          </a:bodyPr>
          <a:lstStyle/>
          <a:p>
            <a:r>
              <a:rPr lang="de-DE" sz="1600" dirty="0"/>
              <a:t>Wertschätzung und Anerkennung für Leistungsbereitschaft</a:t>
            </a:r>
          </a:p>
        </p:txBody>
      </p:sp>
      <p:sp>
        <p:nvSpPr>
          <p:cNvPr id="11" name="Textfeld 10">
            <a:extLst>
              <a:ext uri="{FF2B5EF4-FFF2-40B4-BE49-F238E27FC236}">
                <a16:creationId xmlns:a16="http://schemas.microsoft.com/office/drawing/2014/main" id="{A4398BF4-6CB3-46D7-3904-18465EC54D6C}"/>
              </a:ext>
            </a:extLst>
          </p:cNvPr>
          <p:cNvSpPr txBox="1"/>
          <p:nvPr/>
        </p:nvSpPr>
        <p:spPr>
          <a:xfrm rot="16200000">
            <a:off x="570347" y="2147350"/>
            <a:ext cx="2268057" cy="338554"/>
          </a:xfrm>
          <a:prstGeom prst="rect">
            <a:avLst/>
          </a:prstGeom>
          <a:noFill/>
        </p:spPr>
        <p:txBody>
          <a:bodyPr wrap="none" rtlCol="0">
            <a:spAutoFit/>
          </a:bodyPr>
          <a:lstStyle/>
          <a:p>
            <a:r>
              <a:rPr lang="de-DE" sz="1600" dirty="0"/>
              <a:t>Offene Kommunikation</a:t>
            </a:r>
          </a:p>
        </p:txBody>
      </p:sp>
      <p:sp>
        <p:nvSpPr>
          <p:cNvPr id="12" name="Textfeld 11">
            <a:extLst>
              <a:ext uri="{FF2B5EF4-FFF2-40B4-BE49-F238E27FC236}">
                <a16:creationId xmlns:a16="http://schemas.microsoft.com/office/drawing/2014/main" id="{1CE9015B-B5A1-0686-383D-749E33B9CE40}"/>
              </a:ext>
            </a:extLst>
          </p:cNvPr>
          <p:cNvSpPr txBox="1"/>
          <p:nvPr/>
        </p:nvSpPr>
        <p:spPr>
          <a:xfrm rot="5245245">
            <a:off x="6236878" y="2808594"/>
            <a:ext cx="2409634" cy="338554"/>
          </a:xfrm>
          <a:prstGeom prst="rect">
            <a:avLst/>
          </a:prstGeom>
          <a:noFill/>
        </p:spPr>
        <p:txBody>
          <a:bodyPr wrap="none" rtlCol="0">
            <a:spAutoFit/>
          </a:bodyPr>
          <a:lstStyle/>
          <a:p>
            <a:r>
              <a:rPr lang="de-DE" sz="1600" dirty="0"/>
              <a:t>Kultur der Unterstützung</a:t>
            </a:r>
          </a:p>
        </p:txBody>
      </p:sp>
      <p:sp>
        <p:nvSpPr>
          <p:cNvPr id="13" name="Textfeld 12">
            <a:extLst>
              <a:ext uri="{FF2B5EF4-FFF2-40B4-BE49-F238E27FC236}">
                <a16:creationId xmlns:a16="http://schemas.microsoft.com/office/drawing/2014/main" id="{88F819B7-8436-3F2C-2A1D-8D6B52DC351A}"/>
              </a:ext>
            </a:extLst>
          </p:cNvPr>
          <p:cNvSpPr txBox="1"/>
          <p:nvPr/>
        </p:nvSpPr>
        <p:spPr>
          <a:xfrm rot="16200000">
            <a:off x="1132782" y="3885871"/>
            <a:ext cx="1208985" cy="338554"/>
          </a:xfrm>
          <a:prstGeom prst="rect">
            <a:avLst/>
          </a:prstGeom>
          <a:noFill/>
        </p:spPr>
        <p:txBody>
          <a:bodyPr wrap="none" rtlCol="0">
            <a:spAutoFit/>
          </a:bodyPr>
          <a:lstStyle/>
          <a:p>
            <a:r>
              <a:rPr lang="de-DE" sz="1600" dirty="0"/>
              <a:t>Sanktionen</a:t>
            </a:r>
          </a:p>
        </p:txBody>
      </p:sp>
      <p:pic>
        <p:nvPicPr>
          <p:cNvPr id="10" name="Picture 2">
            <a:extLst>
              <a:ext uri="{FF2B5EF4-FFF2-40B4-BE49-F238E27FC236}">
                <a16:creationId xmlns:a16="http://schemas.microsoft.com/office/drawing/2014/main" id="{8ED15A5A-5C4F-FD2A-65C0-A61C6CD19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431" y="1591204"/>
            <a:ext cx="1431574" cy="10736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iversity, Inclusion und Zugehörigkeit - ein untrennbares Trio - metafinanz">
            <a:extLst>
              <a:ext uri="{FF2B5EF4-FFF2-40B4-BE49-F238E27FC236}">
                <a16:creationId xmlns:a16="http://schemas.microsoft.com/office/drawing/2014/main" id="{FB4C5C35-D9F3-4EEB-1B77-2D120DDC3C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182" t="8259"/>
          <a:stretch/>
        </p:blipFill>
        <p:spPr bwMode="auto">
          <a:xfrm>
            <a:off x="2437829" y="3054829"/>
            <a:ext cx="981676" cy="107368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Picture 2" descr="Grafik-Können-Wollen-Dürfen - Touchpoint Blog Anne M. Schüller">
            <a:extLst>
              <a:ext uri="{FF2B5EF4-FFF2-40B4-BE49-F238E27FC236}">
                <a16:creationId xmlns:a16="http://schemas.microsoft.com/office/drawing/2014/main" id="{44D1C5DD-0831-6FF1-88C3-C8FE842EA9D0}"/>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674826" y="2050696"/>
            <a:ext cx="1945756" cy="18856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Verantwortung übernehmen: Der Schlüssel für ein erfülltes Leben">
            <a:extLst>
              <a:ext uri="{FF2B5EF4-FFF2-40B4-BE49-F238E27FC236}">
                <a16:creationId xmlns:a16="http://schemas.microsoft.com/office/drawing/2014/main" id="{5CBD20E2-16D5-0B8C-4E63-19C7D1B72B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867" t="30644"/>
          <a:stretch/>
        </p:blipFill>
        <p:spPr bwMode="auto">
          <a:xfrm>
            <a:off x="5634422" y="2406334"/>
            <a:ext cx="1492318" cy="114307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5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6" descr="http://t1.gstatic.com/images?q=tbn:ANd9GcRNpgznUUMXEsfFY2cuXTemUeJFtM8-VDBBPYXZXdqOKdU1UrtvOQ"/>
          <p:cNvPicPr>
            <a:picLocks noChangeAspect="1" noChangeArrowheads="1"/>
          </p:cNvPicPr>
          <p:nvPr/>
        </p:nvPicPr>
        <p:blipFill>
          <a:blip r:embed="rId2">
            <a:extLst>
              <a:ext uri="{28A0092B-C50C-407E-A947-70E740481C1C}">
                <a14:useLocalDpi xmlns:a14="http://schemas.microsoft.com/office/drawing/2010/main" val="0"/>
              </a:ext>
            </a:extLst>
          </a:blip>
          <a:srcRect l="4813" t="34816" r="37943" b="32758"/>
          <a:stretch>
            <a:fillRect/>
          </a:stretch>
        </p:blipFill>
        <p:spPr bwMode="auto">
          <a:xfrm>
            <a:off x="9225390" y="3221040"/>
            <a:ext cx="76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a:xfrm>
            <a:off x="467544" y="203570"/>
            <a:ext cx="7128792" cy="792088"/>
          </a:xfrm>
        </p:spPr>
        <p:txBody>
          <a:bodyPr>
            <a:normAutofit/>
          </a:bodyPr>
          <a:lstStyle/>
          <a:p>
            <a:r>
              <a:rPr lang="de-DE" altLang="de-DE" sz="2200" dirty="0">
                <a:latin typeface="Arial Bold"/>
              </a:rPr>
              <a:t>Wie bring` ich den Esel vom Fleck?</a:t>
            </a:r>
            <a:br>
              <a:rPr lang="de-DE" altLang="de-DE" sz="1500" dirty="0"/>
            </a:br>
            <a:endParaRPr lang="de-DE" sz="1500" dirty="0"/>
          </a:p>
        </p:txBody>
      </p:sp>
      <p:sp>
        <p:nvSpPr>
          <p:cNvPr id="20484" name="Rectangle 5"/>
          <p:cNvSpPr>
            <a:spLocks noChangeArrowheads="1"/>
          </p:cNvSpPr>
          <p:nvPr/>
        </p:nvSpPr>
        <p:spPr bwMode="auto">
          <a:xfrm>
            <a:off x="1223968" y="1654179"/>
            <a:ext cx="1350169" cy="1782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de-DE" altLang="de-DE" sz="1350">
              <a:solidFill>
                <a:srgbClr val="000000"/>
              </a:solidFill>
            </a:endParaRPr>
          </a:p>
        </p:txBody>
      </p:sp>
      <p:sp>
        <p:nvSpPr>
          <p:cNvPr id="20487" name="Textfeld 10"/>
          <p:cNvSpPr txBox="1">
            <a:spLocks noChangeArrowheads="1"/>
          </p:cNvSpPr>
          <p:nvPr/>
        </p:nvSpPr>
        <p:spPr bwMode="auto">
          <a:xfrm>
            <a:off x="4139808" y="284162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endParaRPr lang="de-DE" altLang="de-DE" sz="1350">
              <a:solidFill>
                <a:srgbClr val="000000"/>
              </a:solidFill>
            </a:endParaRPr>
          </a:p>
        </p:txBody>
      </p:sp>
      <p:sp>
        <p:nvSpPr>
          <p:cNvPr id="8" name="Fußzeilenplatzhalter 3"/>
          <p:cNvSpPr txBox="1">
            <a:spLocks/>
          </p:cNvSpPr>
          <p:nvPr/>
        </p:nvSpPr>
        <p:spPr>
          <a:xfrm>
            <a:off x="4992292" y="4747071"/>
            <a:ext cx="2064544" cy="271462"/>
          </a:xfrm>
          <a:prstGeom prst="rect">
            <a:avLst/>
          </a:prstGeom>
        </p:spPr>
        <p:txBody>
          <a:bodyPr vert="horz" lIns="68580" tIns="34290" rIns="68580" bIns="34290" rtlCol="0" anchor="ctr"/>
          <a:lstStyle>
            <a:defPPr>
              <a:defRPr lang="de-DE"/>
            </a:defPPr>
            <a:lvl1pPr marL="0" algn="l" defTabSz="914400" rtl="0" eaLnBrk="1" latinLnBrk="0" hangingPunct="1">
              <a:defRPr sz="800" kern="1200" dirty="0" smtClean="0">
                <a:solidFill>
                  <a:srgbClr val="2F4E61"/>
                </a:solidFill>
                <a:latin typeface="+mn-lt"/>
                <a:ea typeface="MS PGothic"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sz="600" dirty="0"/>
              <a:t>Stephanie Baumann, MBA</a:t>
            </a:r>
          </a:p>
        </p:txBody>
      </p:sp>
      <p:pic>
        <p:nvPicPr>
          <p:cNvPr id="2" name="Picture 2" descr="C:\Users\stephanie.baumann\AppData\Local\Microsoft\Windows\Temporary Internet Files\Content.IE5\Q7V9QGJ8\panthermedia_B10488080_4490x30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415" y="2431303"/>
            <a:ext cx="3184972" cy="21791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tephanie.baumann\AppData\Local\Microsoft\Windows\Temporary Internet Files\Content.IE5\OCI2CJPW\panthermedia_B10876227_4307x367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868"/>
          <a:stretch/>
        </p:blipFill>
        <p:spPr bwMode="auto">
          <a:xfrm>
            <a:off x="683568" y="2431303"/>
            <a:ext cx="2207085" cy="2350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phanie.baumann\AppData\Local\Microsoft\Windows\Temporary Internet Files\Content.IE5\DR8GWO8M\panthermedia_B22072867_3456x32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5917" y="1069674"/>
            <a:ext cx="1733790" cy="1624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54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1.11111E-6 4.44444E-6 L -0.44132 4.44444E-6 " pathEditMode="relative" rAng="0" ptsTypes="AA">
                                      <p:cBhvr>
                                        <p:cTn id="10" dur="2000" fill="hold"/>
                                        <p:tgtEl>
                                          <p:spTgt spid="19"/>
                                        </p:tgtEl>
                                        <p:attrNameLst>
                                          <p:attrName>ppt_x</p:attrName>
                                          <p:attrName>ppt_y</p:attrName>
                                        </p:attrNameLst>
                                      </p:cBhvr>
                                      <p:rCtr x="-22066"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13055 -0.01913 L 0.30364 -0.01913 " pathEditMode="relative" rAng="0" ptsTypes="AA">
                                      <p:cBhvr>
                                        <p:cTn id="14" dur="2000" fill="hold"/>
                                        <p:tgtEl>
                                          <p:spTgt spid="1027"/>
                                        </p:tgtEl>
                                        <p:attrNameLst>
                                          <p:attrName>ppt_x</p:attrName>
                                          <p:attrName>ppt_y</p:attrName>
                                        </p:attrNameLst>
                                      </p:cBhvr>
                                      <p:rCtr x="86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3208091" y="193468"/>
            <a:ext cx="3076354" cy="444338"/>
          </a:xfrm>
        </p:spPr>
        <p:txBody>
          <a:bodyPr>
            <a:normAutofit/>
          </a:bodyPr>
          <a:lstStyle/>
          <a:p>
            <a:r>
              <a:rPr lang="de-DE" sz="2000" b="1" dirty="0">
                <a:solidFill>
                  <a:schemeClr val="tx2"/>
                </a:solidFill>
              </a:rPr>
              <a:t>&amp; </a:t>
            </a:r>
            <a:r>
              <a:rPr lang="de-DE" sz="2000" b="1" dirty="0" err="1">
                <a:solidFill>
                  <a:schemeClr val="tx2"/>
                </a:solidFill>
              </a:rPr>
              <a:t>AdW</a:t>
            </a:r>
            <a:r>
              <a:rPr lang="de-DE" sz="2000" b="1" dirty="0">
                <a:solidFill>
                  <a:schemeClr val="tx2"/>
                </a:solidFill>
              </a:rPr>
              <a:t> Oberbayern</a:t>
            </a:r>
          </a:p>
        </p:txBody>
      </p:sp>
      <p:sp>
        <p:nvSpPr>
          <p:cNvPr id="6" name="Textplatzhalter 5"/>
          <p:cNvSpPr>
            <a:spLocks noGrp="1"/>
          </p:cNvSpPr>
          <p:nvPr>
            <p:ph type="body" sz="quarter" idx="15"/>
          </p:nvPr>
        </p:nvSpPr>
        <p:spPr>
          <a:xfrm>
            <a:off x="357308" y="4354979"/>
            <a:ext cx="2542309" cy="288000"/>
          </a:xfrm>
        </p:spPr>
        <p:txBody>
          <a:bodyPr>
            <a:normAutofit lnSpcReduction="10000"/>
          </a:bodyPr>
          <a:lstStyle/>
          <a:p>
            <a:r>
              <a:rPr lang="de-DE" dirty="0"/>
              <a:t>Berchtesgaden, 06.11.2024</a:t>
            </a:r>
          </a:p>
        </p:txBody>
      </p:sp>
      <p:sp>
        <p:nvSpPr>
          <p:cNvPr id="10" name="Textfeld 9">
            <a:extLst>
              <a:ext uri="{FF2B5EF4-FFF2-40B4-BE49-F238E27FC236}">
                <a16:creationId xmlns:a16="http://schemas.microsoft.com/office/drawing/2014/main" id="{386885D9-1093-AAE2-80B5-487507EE64F0}"/>
              </a:ext>
            </a:extLst>
          </p:cNvPr>
          <p:cNvSpPr txBox="1"/>
          <p:nvPr/>
        </p:nvSpPr>
        <p:spPr>
          <a:xfrm>
            <a:off x="6073214" y="4216944"/>
            <a:ext cx="3018775" cy="892552"/>
          </a:xfrm>
          <a:prstGeom prst="rect">
            <a:avLst/>
          </a:prstGeom>
          <a:noFill/>
        </p:spPr>
        <p:txBody>
          <a:bodyPr wrap="none" rtlCol="0">
            <a:spAutoFit/>
          </a:bodyPr>
          <a:lstStyle/>
          <a:p>
            <a:r>
              <a:rPr lang="de-DE" sz="1000" dirty="0">
                <a:solidFill>
                  <a:schemeClr val="tx2"/>
                </a:solidFill>
                <a:latin typeface="Segoe UI" panose="020B0502040204020203" pitchFamily="34" charset="0"/>
                <a:cs typeface="Segoe UI" panose="020B0502040204020203" pitchFamily="34" charset="0"/>
              </a:rPr>
              <a:t>Stephanie Baumann, MBA</a:t>
            </a:r>
          </a:p>
          <a:p>
            <a:r>
              <a:rPr lang="de-DE" sz="1000" dirty="0">
                <a:solidFill>
                  <a:schemeClr val="tx2"/>
                </a:solidFill>
                <a:latin typeface="Segoe UI" panose="020B0502040204020203" pitchFamily="34" charset="0"/>
                <a:cs typeface="Segoe UI" panose="020B0502040204020203" pitchFamily="34" charset="0"/>
              </a:rPr>
              <a:t>Beratung Organisations- und Personalentwicklung</a:t>
            </a:r>
          </a:p>
          <a:p>
            <a:r>
              <a:rPr lang="de-DE" sz="1000" dirty="0">
                <a:solidFill>
                  <a:schemeClr val="tx2"/>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stephanie.baumann@vdwbayern.de</a:t>
            </a:r>
            <a:endParaRPr lang="de-DE" sz="1000" dirty="0">
              <a:solidFill>
                <a:schemeClr val="tx2"/>
              </a:solidFill>
              <a:latin typeface="Segoe UI" panose="020B0502040204020203" pitchFamily="34" charset="0"/>
              <a:cs typeface="Segoe UI" panose="020B0502040204020203" pitchFamily="34" charset="0"/>
            </a:endParaRPr>
          </a:p>
          <a:p>
            <a:r>
              <a:rPr lang="de-DE" sz="1000" dirty="0">
                <a:solidFill>
                  <a:schemeClr val="tx2"/>
                </a:solidFill>
                <a:latin typeface="Segoe UI" panose="020B0502040204020203" pitchFamily="34" charset="0"/>
                <a:cs typeface="Segoe UI" panose="020B0502040204020203" pitchFamily="34" charset="0"/>
              </a:rPr>
              <a:t>0160 969 181 64</a:t>
            </a:r>
          </a:p>
          <a:p>
            <a:endParaRPr lang="de-DE" sz="1200" dirty="0">
              <a:solidFill>
                <a:schemeClr val="tx2"/>
              </a:solidFill>
              <a:latin typeface="Segoe UI" panose="020B0502040204020203" pitchFamily="34" charset="0"/>
              <a:cs typeface="Segoe UI" panose="020B0502040204020203" pitchFamily="34" charset="0"/>
            </a:endParaRPr>
          </a:p>
        </p:txBody>
      </p:sp>
      <p:sp>
        <p:nvSpPr>
          <p:cNvPr id="9" name="Fußzeilenplatzhalter 3">
            <a:extLst>
              <a:ext uri="{FF2B5EF4-FFF2-40B4-BE49-F238E27FC236}">
                <a16:creationId xmlns:a16="http://schemas.microsoft.com/office/drawing/2014/main" id="{4C910A4E-EB3A-D7DE-72B9-AC17458A22C4}"/>
              </a:ext>
            </a:extLst>
          </p:cNvPr>
          <p:cNvSpPr>
            <a:spLocks noGrp="1"/>
          </p:cNvSpPr>
          <p:nvPr>
            <p:ph type="ftr" sz="quarter" idx="11"/>
          </p:nvPr>
        </p:nvSpPr>
        <p:spPr>
          <a:xfrm>
            <a:off x="4556720" y="4803998"/>
            <a:ext cx="2895600" cy="273844"/>
          </a:xfrm>
        </p:spPr>
        <p:txBody>
          <a:bodyPr/>
          <a:lstStyle/>
          <a:p>
            <a:r>
              <a:rPr lang="de-DE"/>
              <a:t>Stephanie Baumann, MBA</a:t>
            </a:r>
          </a:p>
        </p:txBody>
      </p:sp>
      <p:sp>
        <p:nvSpPr>
          <p:cNvPr id="11" name="Foliennummernplatzhalter 4">
            <a:extLst>
              <a:ext uri="{FF2B5EF4-FFF2-40B4-BE49-F238E27FC236}">
                <a16:creationId xmlns:a16="http://schemas.microsoft.com/office/drawing/2014/main" id="{242AF938-FEC6-05EE-1505-580B52067BA2}"/>
              </a:ext>
            </a:extLst>
          </p:cNvPr>
          <p:cNvSpPr>
            <a:spLocks noGrp="1"/>
          </p:cNvSpPr>
          <p:nvPr>
            <p:ph type="sldNum" sz="quarter" idx="12"/>
          </p:nvPr>
        </p:nvSpPr>
        <p:spPr>
          <a:xfrm>
            <a:off x="8262464" y="4803998"/>
            <a:ext cx="486000" cy="273600"/>
          </a:xfrm>
        </p:spPr>
        <p:txBody>
          <a:bodyPr/>
          <a:lstStyle/>
          <a:p>
            <a:fld id="{6691A161-0D27-478D-AAEB-D0BFEC36F99A}" type="slidenum">
              <a:rPr lang="de-DE" smtClean="0"/>
              <a:pPr/>
              <a:t>30</a:t>
            </a:fld>
            <a:endParaRPr lang="de-DE"/>
          </a:p>
        </p:txBody>
      </p:sp>
      <p:sp>
        <p:nvSpPr>
          <p:cNvPr id="8" name="Textfeld 7">
            <a:extLst>
              <a:ext uri="{FF2B5EF4-FFF2-40B4-BE49-F238E27FC236}">
                <a16:creationId xmlns:a16="http://schemas.microsoft.com/office/drawing/2014/main" id="{7494C7C2-53D1-C51A-70F6-80FE1AB3B201}"/>
              </a:ext>
            </a:extLst>
          </p:cNvPr>
          <p:cNvSpPr txBox="1"/>
          <p:nvPr/>
        </p:nvSpPr>
        <p:spPr>
          <a:xfrm>
            <a:off x="385185" y="1141820"/>
            <a:ext cx="8290089" cy="461665"/>
          </a:xfrm>
          <a:prstGeom prst="rect">
            <a:avLst/>
          </a:prstGeom>
          <a:noFill/>
        </p:spPr>
        <p:txBody>
          <a:bodyPr wrap="square" rtlCol="0">
            <a:spAutoFit/>
          </a:bodyPr>
          <a:lstStyle/>
          <a:p>
            <a:pPr algn="ctr"/>
            <a:r>
              <a:rPr lang="de-DE" sz="2400" b="1" dirty="0">
                <a:solidFill>
                  <a:schemeClr val="tx2"/>
                </a:solidFill>
                <a:latin typeface="Bradley Hand ITC" panose="03070402050302030203" pitchFamily="66" charset="0"/>
                <a:cs typeface="Segoe UI" panose="020B0502040204020203" pitchFamily="34" charset="0"/>
              </a:rPr>
              <a:t>Ich freue mich auf einen spannenden Austausch mit Ihnen!</a:t>
            </a:r>
          </a:p>
        </p:txBody>
      </p:sp>
      <p:pic>
        <p:nvPicPr>
          <p:cNvPr id="2" name="Picture 2" descr="Süße Stick-Figur mit negativer Emotion und Lineart-Symbol. Piktogramm &quot;Wut  und Angst&quot;. Kommunikation von unglücklichen Gefühlsabbildung. Verängstigter  Vektor Stock-Vektorgrafik - Alamy">
            <a:extLst>
              <a:ext uri="{FF2B5EF4-FFF2-40B4-BE49-F238E27FC236}">
                <a16:creationId xmlns:a16="http://schemas.microsoft.com/office/drawing/2014/main" id="{DA9D7AF6-7386-498D-712E-4CE8CEB2DA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7" t="4352" b="12672"/>
          <a:stretch/>
        </p:blipFill>
        <p:spPr bwMode="auto">
          <a:xfrm>
            <a:off x="4151090" y="1555792"/>
            <a:ext cx="2961966" cy="27071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üße Stick-Figur mit negativer Emotion und Lineart-Symbol. Piktogramm &quot;Wut  und Angst&quot;. Kommunikation von unglücklichen Gefühlsabbildung. Verängstigter  Vektor Stock-Vektorgrafik - Alamy">
            <a:extLst>
              <a:ext uri="{FF2B5EF4-FFF2-40B4-BE49-F238E27FC236}">
                <a16:creationId xmlns:a16="http://schemas.microsoft.com/office/drawing/2014/main" id="{7D89FC6C-BF12-5CBA-877D-4453A2EA83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7" t="4352" b="12672"/>
          <a:stretch/>
        </p:blipFill>
        <p:spPr bwMode="auto">
          <a:xfrm flipH="1">
            <a:off x="2243893" y="1555513"/>
            <a:ext cx="2754737" cy="2707114"/>
          </a:xfrm>
          <a:prstGeom prst="rect">
            <a:avLst/>
          </a:prstGeom>
          <a:noFill/>
          <a:extLst>
            <a:ext uri="{909E8E84-426E-40DD-AFC4-6F175D3DCCD1}">
              <a14:hiddenFill xmlns:a14="http://schemas.microsoft.com/office/drawing/2010/main">
                <a:solidFill>
                  <a:srgbClr val="FFFFFF"/>
                </a:solidFill>
              </a14:hiddenFill>
            </a:ext>
          </a:extLst>
        </p:spPr>
      </p:pic>
      <p:sp>
        <p:nvSpPr>
          <p:cNvPr id="12" name="Pfeil: nach oben und unten 11">
            <a:extLst>
              <a:ext uri="{FF2B5EF4-FFF2-40B4-BE49-F238E27FC236}">
                <a16:creationId xmlns:a16="http://schemas.microsoft.com/office/drawing/2014/main" id="{5000B2DF-C1C5-F33E-BFCB-06D0D03F90B9}"/>
              </a:ext>
            </a:extLst>
          </p:cNvPr>
          <p:cNvSpPr/>
          <p:nvPr/>
        </p:nvSpPr>
        <p:spPr>
          <a:xfrm rot="5400000">
            <a:off x="4431371" y="1802287"/>
            <a:ext cx="357312" cy="93846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Kreuz 12">
            <a:extLst>
              <a:ext uri="{FF2B5EF4-FFF2-40B4-BE49-F238E27FC236}">
                <a16:creationId xmlns:a16="http://schemas.microsoft.com/office/drawing/2014/main" id="{54D5A2DC-11AF-39BC-9E29-BE1D313C3DDC}"/>
              </a:ext>
            </a:extLst>
          </p:cNvPr>
          <p:cNvSpPr/>
          <p:nvPr/>
        </p:nvSpPr>
        <p:spPr>
          <a:xfrm>
            <a:off x="3649454" y="2134719"/>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Kreuz 13">
            <a:extLst>
              <a:ext uri="{FF2B5EF4-FFF2-40B4-BE49-F238E27FC236}">
                <a16:creationId xmlns:a16="http://schemas.microsoft.com/office/drawing/2014/main" id="{7DC3404F-7DAF-DB76-48C9-A544070412D4}"/>
              </a:ext>
            </a:extLst>
          </p:cNvPr>
          <p:cNvSpPr/>
          <p:nvPr/>
        </p:nvSpPr>
        <p:spPr>
          <a:xfrm>
            <a:off x="5309344" y="2160870"/>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Kreuz 14">
            <a:extLst>
              <a:ext uri="{FF2B5EF4-FFF2-40B4-BE49-F238E27FC236}">
                <a16:creationId xmlns:a16="http://schemas.microsoft.com/office/drawing/2014/main" id="{24A8F6A0-4C27-AF72-70ED-F978686E0464}"/>
              </a:ext>
            </a:extLst>
          </p:cNvPr>
          <p:cNvSpPr/>
          <p:nvPr/>
        </p:nvSpPr>
        <p:spPr>
          <a:xfrm>
            <a:off x="3503458" y="2772270"/>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Kreuz 15">
            <a:extLst>
              <a:ext uri="{FF2B5EF4-FFF2-40B4-BE49-F238E27FC236}">
                <a16:creationId xmlns:a16="http://schemas.microsoft.com/office/drawing/2014/main" id="{83EA053D-7336-4090-F513-D9C63CCC5542}"/>
              </a:ext>
            </a:extLst>
          </p:cNvPr>
          <p:cNvSpPr/>
          <p:nvPr/>
        </p:nvSpPr>
        <p:spPr>
          <a:xfrm>
            <a:off x="5457594" y="2772270"/>
            <a:ext cx="291992" cy="273600"/>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802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Extrinsische Motivation</a:t>
            </a:r>
          </a:p>
        </p:txBody>
      </p:sp>
      <p:sp>
        <p:nvSpPr>
          <p:cNvPr id="5" name="Foliennummernplatzhalter 4"/>
          <p:cNvSpPr>
            <a:spLocks noGrp="1"/>
          </p:cNvSpPr>
          <p:nvPr>
            <p:ph type="sldNum" sz="quarter" idx="12"/>
          </p:nvPr>
        </p:nvSpPr>
        <p:spPr/>
        <p:txBody>
          <a:bodyPr/>
          <a:lstStyle/>
          <a:p>
            <a:fld id="{6691A161-0D27-478D-AAEB-D0BFEC36F99A}" type="slidenum">
              <a:rPr lang="de-DE" smtClean="0"/>
              <a:pPr/>
              <a:t>4</a:t>
            </a:fld>
            <a:endParaRPr lang="de-DE"/>
          </a:p>
        </p:txBody>
      </p:sp>
      <p:sp>
        <p:nvSpPr>
          <p:cNvPr id="3" name="Textfeld 2">
            <a:extLst>
              <a:ext uri="{FF2B5EF4-FFF2-40B4-BE49-F238E27FC236}">
                <a16:creationId xmlns:a16="http://schemas.microsoft.com/office/drawing/2014/main" id="{3DC72C1E-09C0-49B0-9117-AC25CD745FD2}"/>
              </a:ext>
            </a:extLst>
          </p:cNvPr>
          <p:cNvSpPr txBox="1"/>
          <p:nvPr/>
        </p:nvSpPr>
        <p:spPr>
          <a:xfrm>
            <a:off x="899592" y="1903086"/>
            <a:ext cx="2808312" cy="646331"/>
          </a:xfrm>
          <a:prstGeom prst="rect">
            <a:avLst/>
          </a:prstGeom>
          <a:noFill/>
          <a:ln w="38100">
            <a:solidFill>
              <a:schemeClr val="bg1">
                <a:lumMod val="50000"/>
              </a:schemeClr>
            </a:solidFill>
          </a:ln>
        </p:spPr>
        <p:txBody>
          <a:bodyPr wrap="square" rtlCol="0">
            <a:spAutoFit/>
          </a:bodyPr>
          <a:lstStyle/>
          <a:p>
            <a:r>
              <a:rPr lang="de-DE" dirty="0">
                <a:latin typeface="Arial Bold"/>
              </a:rPr>
              <a:t>Ursprüngliches oder unerwünschtes Verhalten</a:t>
            </a:r>
          </a:p>
        </p:txBody>
      </p:sp>
      <p:sp>
        <p:nvSpPr>
          <p:cNvPr id="8" name="Textfeld 7">
            <a:extLst>
              <a:ext uri="{FF2B5EF4-FFF2-40B4-BE49-F238E27FC236}">
                <a16:creationId xmlns:a16="http://schemas.microsoft.com/office/drawing/2014/main" id="{2276C930-474D-4A36-8520-BFE49C2C4ED0}"/>
              </a:ext>
            </a:extLst>
          </p:cNvPr>
          <p:cNvSpPr txBox="1"/>
          <p:nvPr/>
        </p:nvSpPr>
        <p:spPr>
          <a:xfrm>
            <a:off x="4519815" y="1915097"/>
            <a:ext cx="1656184" cy="646331"/>
          </a:xfrm>
          <a:prstGeom prst="rect">
            <a:avLst/>
          </a:prstGeom>
          <a:ln w="38100">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latin typeface="Arial Bold"/>
              </a:rPr>
              <a:t>Verändertes</a:t>
            </a:r>
          </a:p>
          <a:p>
            <a:r>
              <a:rPr lang="de-DE" dirty="0">
                <a:latin typeface="Arial Bold"/>
              </a:rPr>
              <a:t>Verhalten</a:t>
            </a:r>
          </a:p>
        </p:txBody>
      </p:sp>
      <p:sp>
        <p:nvSpPr>
          <p:cNvPr id="9" name="Textfeld 8">
            <a:extLst>
              <a:ext uri="{FF2B5EF4-FFF2-40B4-BE49-F238E27FC236}">
                <a16:creationId xmlns:a16="http://schemas.microsoft.com/office/drawing/2014/main" id="{BE842A88-6C1F-4CCF-A721-CB39D8724F8A}"/>
              </a:ext>
            </a:extLst>
          </p:cNvPr>
          <p:cNvSpPr txBox="1"/>
          <p:nvPr/>
        </p:nvSpPr>
        <p:spPr>
          <a:xfrm>
            <a:off x="7454301" y="1911210"/>
            <a:ext cx="1044240" cy="6605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b="1" dirty="0">
                <a:solidFill>
                  <a:schemeClr val="dk1"/>
                </a:solidFill>
                <a:latin typeface="Arial Bold"/>
              </a:rPr>
              <a:t>Ziel</a:t>
            </a:r>
          </a:p>
        </p:txBody>
      </p:sp>
      <p:pic>
        <p:nvPicPr>
          <p:cNvPr id="10" name="Grafik 9" descr="Chevron Pfeile">
            <a:extLst>
              <a:ext uri="{FF2B5EF4-FFF2-40B4-BE49-F238E27FC236}">
                <a16:creationId xmlns:a16="http://schemas.microsoft.com/office/drawing/2014/main" id="{8B702784-92A4-4E1B-8E82-761BB41FA1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1304" y="2040771"/>
            <a:ext cx="412328" cy="412328"/>
          </a:xfrm>
          <a:prstGeom prst="rect">
            <a:avLst/>
          </a:prstGeom>
        </p:spPr>
      </p:pic>
      <p:sp>
        <p:nvSpPr>
          <p:cNvPr id="26" name="Text Box 12">
            <a:extLst>
              <a:ext uri="{FF2B5EF4-FFF2-40B4-BE49-F238E27FC236}">
                <a16:creationId xmlns:a16="http://schemas.microsoft.com/office/drawing/2014/main" id="{EC3D9FAE-D486-4636-AD5A-ECB1A3326683}"/>
              </a:ext>
            </a:extLst>
          </p:cNvPr>
          <p:cNvSpPr txBox="1">
            <a:spLocks noChangeArrowheads="1"/>
          </p:cNvSpPr>
          <p:nvPr/>
        </p:nvSpPr>
        <p:spPr bwMode="auto">
          <a:xfrm>
            <a:off x="899592" y="3723547"/>
            <a:ext cx="7598949" cy="923330"/>
          </a:xfrm>
          <a:prstGeom prst="rect">
            <a:avLst/>
          </a:prstGeom>
          <a:solidFill>
            <a:srgbClr val="7F7F7F">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altLang="de-DE" dirty="0">
                <a:solidFill>
                  <a:schemeClr val="tx1"/>
                </a:solidFill>
              </a:rPr>
              <a:t>Motivation von außen führt nicht zu nachhaltiger Verhaltensänderung!</a:t>
            </a:r>
          </a:p>
          <a:p>
            <a:r>
              <a:rPr lang="de-DE" altLang="de-DE" dirty="0">
                <a:solidFill>
                  <a:schemeClr val="tx1"/>
                </a:solidFill>
              </a:rPr>
              <a:t>Ohne die extrinsische Motivation fällt der Mensch </a:t>
            </a:r>
          </a:p>
          <a:p>
            <a:r>
              <a:rPr lang="de-DE" altLang="de-DE" dirty="0">
                <a:solidFill>
                  <a:schemeClr val="tx1"/>
                </a:solidFill>
              </a:rPr>
              <a:t>in sein ursprüngliches Verhalten zurück.</a:t>
            </a:r>
          </a:p>
        </p:txBody>
      </p:sp>
      <p:sp>
        <p:nvSpPr>
          <p:cNvPr id="4" name="Textfeld 3">
            <a:extLst>
              <a:ext uri="{FF2B5EF4-FFF2-40B4-BE49-F238E27FC236}">
                <a16:creationId xmlns:a16="http://schemas.microsoft.com/office/drawing/2014/main" id="{CE336D55-8EE3-4E89-A8A1-36443E31CA18}"/>
              </a:ext>
            </a:extLst>
          </p:cNvPr>
          <p:cNvSpPr txBox="1"/>
          <p:nvPr/>
        </p:nvSpPr>
        <p:spPr>
          <a:xfrm>
            <a:off x="3930074" y="1042943"/>
            <a:ext cx="2621230" cy="369332"/>
          </a:xfrm>
          <a:prstGeom prst="rect">
            <a:avLst/>
          </a:prstGeom>
          <a:solidFill>
            <a:schemeClr val="accent3">
              <a:lumMod val="60000"/>
              <a:lumOff val="40000"/>
            </a:schemeClr>
          </a:solidFill>
          <a:effectLst>
            <a:softEdge rad="127000"/>
          </a:effectLst>
        </p:spPr>
        <p:txBody>
          <a:bodyPr wrap="none" rtlCol="0">
            <a:spAutoFit/>
          </a:bodyPr>
          <a:lstStyle/>
          <a:p>
            <a:r>
              <a:rPr lang="de-DE" dirty="0"/>
              <a:t>Extrinsische Motivation</a:t>
            </a:r>
          </a:p>
        </p:txBody>
      </p:sp>
      <p:sp>
        <p:nvSpPr>
          <p:cNvPr id="6" name="Pfeil: 180-Grad 5">
            <a:extLst>
              <a:ext uri="{FF2B5EF4-FFF2-40B4-BE49-F238E27FC236}">
                <a16:creationId xmlns:a16="http://schemas.microsoft.com/office/drawing/2014/main" id="{7812BF46-1B15-4C42-93B1-D5EEDEDD8346}"/>
              </a:ext>
            </a:extLst>
          </p:cNvPr>
          <p:cNvSpPr/>
          <p:nvPr/>
        </p:nvSpPr>
        <p:spPr>
          <a:xfrm>
            <a:off x="2915816" y="1439655"/>
            <a:ext cx="2592290" cy="463431"/>
          </a:xfrm>
          <a:prstGeom prst="uturnArrow">
            <a:avLst>
              <a:gd name="adj1" fmla="val 25000"/>
              <a:gd name="adj2" fmla="val 25000"/>
              <a:gd name="adj3" fmla="val 25000"/>
              <a:gd name="adj4" fmla="val 43750"/>
              <a:gd name="adj5" fmla="val 9604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Pfeil: 180-Grad 17">
            <a:extLst>
              <a:ext uri="{FF2B5EF4-FFF2-40B4-BE49-F238E27FC236}">
                <a16:creationId xmlns:a16="http://schemas.microsoft.com/office/drawing/2014/main" id="{0630345A-5B3E-4F6D-980E-58EFE319D333}"/>
              </a:ext>
            </a:extLst>
          </p:cNvPr>
          <p:cNvSpPr/>
          <p:nvPr/>
        </p:nvSpPr>
        <p:spPr>
          <a:xfrm rot="10800000">
            <a:off x="3205272" y="2624891"/>
            <a:ext cx="4541677" cy="463431"/>
          </a:xfrm>
          <a:prstGeom prst="uturnArrow">
            <a:avLst>
              <a:gd name="adj1" fmla="val 25000"/>
              <a:gd name="adj2" fmla="val 25000"/>
              <a:gd name="adj3" fmla="val 25000"/>
              <a:gd name="adj4" fmla="val 43750"/>
              <a:gd name="adj5" fmla="val 9604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Textfeld 18">
            <a:extLst>
              <a:ext uri="{FF2B5EF4-FFF2-40B4-BE49-F238E27FC236}">
                <a16:creationId xmlns:a16="http://schemas.microsoft.com/office/drawing/2014/main" id="{67760CF9-3FC2-4245-A66C-E3174BB48071}"/>
              </a:ext>
            </a:extLst>
          </p:cNvPr>
          <p:cNvSpPr txBox="1"/>
          <p:nvPr/>
        </p:nvSpPr>
        <p:spPr>
          <a:xfrm>
            <a:off x="3761538" y="3163797"/>
            <a:ext cx="3429144" cy="369332"/>
          </a:xfrm>
          <a:prstGeom prst="rect">
            <a:avLst/>
          </a:prstGeom>
          <a:solidFill>
            <a:schemeClr val="bg1">
              <a:lumMod val="65000"/>
            </a:schemeClr>
          </a:solidFill>
          <a:effectLst>
            <a:softEdge rad="127000"/>
          </a:effectLst>
        </p:spPr>
        <p:txBody>
          <a:bodyPr wrap="none" rtlCol="0">
            <a:spAutoFit/>
          </a:bodyPr>
          <a:lstStyle/>
          <a:p>
            <a:r>
              <a:rPr lang="de-DE" dirty="0"/>
              <a:t>extrinsische Motivation fällt weg</a:t>
            </a:r>
          </a:p>
        </p:txBody>
      </p:sp>
      <p:sp>
        <p:nvSpPr>
          <p:cNvPr id="7" name="Pfeil: 180-Grad 6">
            <a:extLst>
              <a:ext uri="{FF2B5EF4-FFF2-40B4-BE49-F238E27FC236}">
                <a16:creationId xmlns:a16="http://schemas.microsoft.com/office/drawing/2014/main" id="{336B364C-84BA-A87B-A887-0271B5BEDC5E}"/>
              </a:ext>
            </a:extLst>
          </p:cNvPr>
          <p:cNvSpPr/>
          <p:nvPr/>
        </p:nvSpPr>
        <p:spPr>
          <a:xfrm>
            <a:off x="5538110" y="1424286"/>
            <a:ext cx="2592290" cy="463431"/>
          </a:xfrm>
          <a:prstGeom prst="uturnArrow">
            <a:avLst>
              <a:gd name="adj1" fmla="val 25000"/>
              <a:gd name="adj2" fmla="val 25000"/>
              <a:gd name="adj3" fmla="val 25000"/>
              <a:gd name="adj4" fmla="val 43750"/>
              <a:gd name="adj5" fmla="val 9604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72088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812F9-E6B9-41E6-A0A0-3193C0880B52}"/>
              </a:ext>
            </a:extLst>
          </p:cNvPr>
          <p:cNvSpPr>
            <a:spLocks noGrp="1"/>
          </p:cNvSpPr>
          <p:nvPr>
            <p:ph type="title"/>
          </p:nvPr>
        </p:nvSpPr>
        <p:spPr/>
        <p:txBody>
          <a:bodyPr>
            <a:normAutofit/>
          </a:bodyPr>
          <a:lstStyle/>
          <a:p>
            <a:r>
              <a:rPr lang="de-DE" dirty="0"/>
              <a:t>Abraham Maslow, 1954</a:t>
            </a:r>
            <a:br>
              <a:rPr lang="de-DE" dirty="0"/>
            </a:br>
            <a:r>
              <a:rPr lang="de-DE" dirty="0"/>
              <a:t>Die Bedürfnispyramide</a:t>
            </a:r>
          </a:p>
        </p:txBody>
      </p:sp>
      <p:sp>
        <p:nvSpPr>
          <p:cNvPr id="4" name="Foliennummernplatzhalter 3">
            <a:extLst>
              <a:ext uri="{FF2B5EF4-FFF2-40B4-BE49-F238E27FC236}">
                <a16:creationId xmlns:a16="http://schemas.microsoft.com/office/drawing/2014/main" id="{2B1D3720-1610-4BB6-BAEF-0A997806D3B7}"/>
              </a:ext>
            </a:extLst>
          </p:cNvPr>
          <p:cNvSpPr>
            <a:spLocks noGrp="1"/>
          </p:cNvSpPr>
          <p:nvPr>
            <p:ph type="sldNum" sz="quarter" idx="12"/>
          </p:nvPr>
        </p:nvSpPr>
        <p:spPr/>
        <p:txBody>
          <a:bodyPr/>
          <a:lstStyle/>
          <a:p>
            <a:fld id="{6691A161-0D27-478D-AAEB-D0BFEC36F99A}" type="slidenum">
              <a:rPr lang="de-DE" smtClean="0"/>
              <a:pPr/>
              <a:t>5</a:t>
            </a:fld>
            <a:endParaRPr lang="de-DE"/>
          </a:p>
        </p:txBody>
      </p:sp>
      <p:graphicFrame>
        <p:nvGraphicFramePr>
          <p:cNvPr id="5" name="Inhaltsplatzhalter 4">
            <a:extLst>
              <a:ext uri="{FF2B5EF4-FFF2-40B4-BE49-F238E27FC236}">
                <a16:creationId xmlns:a16="http://schemas.microsoft.com/office/drawing/2014/main" id="{1064AB8F-AE34-4DF3-999F-648430E099D3}"/>
              </a:ext>
            </a:extLst>
          </p:cNvPr>
          <p:cNvGraphicFramePr>
            <a:graphicFrameLocks noGrp="1"/>
          </p:cNvGraphicFramePr>
          <p:nvPr>
            <p:ph idx="1"/>
            <p:extLst>
              <p:ext uri="{D42A27DB-BD31-4B8C-83A1-F6EECF244321}">
                <p14:modId xmlns:p14="http://schemas.microsoft.com/office/powerpoint/2010/main" val="2395214035"/>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a:extLst>
              <a:ext uri="{FF2B5EF4-FFF2-40B4-BE49-F238E27FC236}">
                <a16:creationId xmlns:a16="http://schemas.microsoft.com/office/drawing/2014/main" id="{650D804B-6E0E-40B9-A9E8-E783725D5550}"/>
              </a:ext>
            </a:extLst>
          </p:cNvPr>
          <p:cNvSpPr txBox="1"/>
          <p:nvPr/>
        </p:nvSpPr>
        <p:spPr>
          <a:xfrm>
            <a:off x="5940152" y="4731146"/>
            <a:ext cx="2952328" cy="230832"/>
          </a:xfrm>
          <a:prstGeom prst="rect">
            <a:avLst/>
          </a:prstGeom>
          <a:noFill/>
        </p:spPr>
        <p:txBody>
          <a:bodyPr wrap="square" rtlCol="0">
            <a:spAutoFit/>
          </a:bodyPr>
          <a:lstStyle/>
          <a:p>
            <a:r>
              <a:rPr lang="de-DE" sz="900" dirty="0"/>
              <a:t>A. Maslow: Bedürfnispyramide, 1954</a:t>
            </a:r>
          </a:p>
        </p:txBody>
      </p:sp>
      <p:pic>
        <p:nvPicPr>
          <p:cNvPr id="9" name="Grafik 8" descr="Ein Bild, das Menschliches Gesicht, Person, Porträt, Kleidung enthält.&#10;&#10;Automatisch generierte Beschreibung">
            <a:extLst>
              <a:ext uri="{FF2B5EF4-FFF2-40B4-BE49-F238E27FC236}">
                <a16:creationId xmlns:a16="http://schemas.microsoft.com/office/drawing/2014/main" id="{DA1033CE-6DBE-E70C-B785-4EC50A469807}"/>
              </a:ext>
            </a:extLst>
          </p:cNvPr>
          <p:cNvPicPr>
            <a:picLocks noChangeAspect="1"/>
          </p:cNvPicPr>
          <p:nvPr/>
        </p:nvPicPr>
        <p:blipFill>
          <a:blip r:embed="rId8"/>
          <a:stretch>
            <a:fillRect/>
          </a:stretch>
        </p:blipFill>
        <p:spPr>
          <a:xfrm>
            <a:off x="457200" y="1063229"/>
            <a:ext cx="1567715" cy="2194801"/>
          </a:xfrm>
          <a:prstGeom prst="rect">
            <a:avLst/>
          </a:prstGeom>
          <a:effectLst>
            <a:softEdge rad="63500"/>
          </a:effectLst>
        </p:spPr>
      </p:pic>
    </p:spTree>
    <p:extLst>
      <p:ext uri="{BB962C8B-B14F-4D97-AF65-F5344CB8AC3E}">
        <p14:creationId xmlns:p14="http://schemas.microsoft.com/office/powerpoint/2010/main" val="112977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2F43A-0872-C2C4-E737-6DCD535F1B28}"/>
              </a:ext>
            </a:extLst>
          </p:cNvPr>
          <p:cNvSpPr>
            <a:spLocks noGrp="1"/>
          </p:cNvSpPr>
          <p:nvPr>
            <p:ph type="title"/>
          </p:nvPr>
        </p:nvSpPr>
        <p:spPr/>
        <p:txBody>
          <a:bodyPr/>
          <a:lstStyle/>
          <a:p>
            <a:r>
              <a:rPr lang="de-DE" dirty="0"/>
              <a:t>Frederick Herzberg, 1959</a:t>
            </a:r>
            <a:br>
              <a:rPr lang="de-DE" dirty="0"/>
            </a:br>
            <a:r>
              <a:rPr lang="de-DE" dirty="0"/>
              <a:t>Zwei-Faktoren-Theorie</a:t>
            </a:r>
          </a:p>
        </p:txBody>
      </p:sp>
      <p:sp>
        <p:nvSpPr>
          <p:cNvPr id="3" name="Fußzeilenplatzhalter 2">
            <a:extLst>
              <a:ext uri="{FF2B5EF4-FFF2-40B4-BE49-F238E27FC236}">
                <a16:creationId xmlns:a16="http://schemas.microsoft.com/office/drawing/2014/main" id="{EF5C9683-9341-8EF5-728E-6ECD20D3B443}"/>
              </a:ext>
            </a:extLst>
          </p:cNvPr>
          <p:cNvSpPr>
            <a:spLocks noGrp="1"/>
          </p:cNvSpPr>
          <p:nvPr>
            <p:ph type="ftr" sz="quarter" idx="11"/>
          </p:nvPr>
        </p:nvSpPr>
        <p:spPr/>
        <p:txBody>
          <a:bodyPr/>
          <a:lstStyle/>
          <a:p>
            <a:r>
              <a:rPr lang="de-DE"/>
              <a:t>Stephanie Baumann, MBA</a:t>
            </a:r>
          </a:p>
        </p:txBody>
      </p:sp>
      <p:sp>
        <p:nvSpPr>
          <p:cNvPr id="4" name="Foliennummernplatzhalter 3">
            <a:extLst>
              <a:ext uri="{FF2B5EF4-FFF2-40B4-BE49-F238E27FC236}">
                <a16:creationId xmlns:a16="http://schemas.microsoft.com/office/drawing/2014/main" id="{5B61746A-C09B-2E17-36C8-8ABBEE6D8591}"/>
              </a:ext>
            </a:extLst>
          </p:cNvPr>
          <p:cNvSpPr>
            <a:spLocks noGrp="1"/>
          </p:cNvSpPr>
          <p:nvPr>
            <p:ph type="sldNum" sz="quarter" idx="12"/>
          </p:nvPr>
        </p:nvSpPr>
        <p:spPr/>
        <p:txBody>
          <a:bodyPr/>
          <a:lstStyle/>
          <a:p>
            <a:fld id="{6691A161-0D27-478D-AAEB-D0BFEC36F99A}" type="slidenum">
              <a:rPr lang="de-DE" smtClean="0"/>
              <a:pPr/>
              <a:t>6</a:t>
            </a:fld>
            <a:endParaRPr lang="de-DE"/>
          </a:p>
        </p:txBody>
      </p:sp>
      <p:pic>
        <p:nvPicPr>
          <p:cNvPr id="1026" name="Picture 2" descr="Frederick Herzberg: Zwei-Faktoren-Theorie der Arbeitsmotivation">
            <a:extLst>
              <a:ext uri="{FF2B5EF4-FFF2-40B4-BE49-F238E27FC236}">
                <a16:creationId xmlns:a16="http://schemas.microsoft.com/office/drawing/2014/main" id="{7FB88664-2FD7-B220-AB3A-A4940B614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00474"/>
            <a:ext cx="1502229" cy="213381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Zwei-Faktoren-Theorie » Definition, Erklärung &amp; Beispiele + Übungsfragen">
            <a:extLst>
              <a:ext uri="{FF2B5EF4-FFF2-40B4-BE49-F238E27FC236}">
                <a16:creationId xmlns:a16="http://schemas.microsoft.com/office/drawing/2014/main" id="{9DBC47FA-9019-69DF-D1FC-5E1DBB91C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054" y="1121869"/>
            <a:ext cx="5764338" cy="402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1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08B47-0357-2CBB-24CE-99514178A528}"/>
              </a:ext>
            </a:extLst>
          </p:cNvPr>
          <p:cNvSpPr>
            <a:spLocks noGrp="1"/>
          </p:cNvSpPr>
          <p:nvPr>
            <p:ph type="title"/>
          </p:nvPr>
        </p:nvSpPr>
        <p:spPr/>
        <p:txBody>
          <a:bodyPr/>
          <a:lstStyle/>
          <a:p>
            <a:r>
              <a:rPr lang="de-DE" dirty="0"/>
              <a:t>Frederick Herzberg, 1959</a:t>
            </a:r>
            <a:br>
              <a:rPr lang="de-DE" dirty="0"/>
            </a:br>
            <a:r>
              <a:rPr lang="de-DE" dirty="0"/>
              <a:t>Zwei-Faktoren-Theorie</a:t>
            </a:r>
          </a:p>
        </p:txBody>
      </p:sp>
      <p:sp>
        <p:nvSpPr>
          <p:cNvPr id="3" name="Inhaltsplatzhalter 2">
            <a:extLst>
              <a:ext uri="{FF2B5EF4-FFF2-40B4-BE49-F238E27FC236}">
                <a16:creationId xmlns:a16="http://schemas.microsoft.com/office/drawing/2014/main" id="{2FDBEE5D-F7AB-9673-92E1-791EE90A6FE0}"/>
              </a:ext>
            </a:extLst>
          </p:cNvPr>
          <p:cNvSpPr>
            <a:spLocks noGrp="1"/>
          </p:cNvSpPr>
          <p:nvPr>
            <p:ph idx="1"/>
          </p:nvPr>
        </p:nvSpPr>
        <p:spPr/>
        <p:txBody>
          <a:bodyPr>
            <a:normAutofit lnSpcReduction="10000"/>
          </a:bodyPr>
          <a:lstStyle/>
          <a:p>
            <a:pPr marL="0" indent="0" algn="l"/>
            <a:r>
              <a:rPr lang="de-DE" b="0" i="0" dirty="0">
                <a:solidFill>
                  <a:schemeClr val="tx2"/>
                </a:solidFill>
                <a:effectLst/>
                <a:latin typeface="-apple-system"/>
              </a:rPr>
              <a:t>Herzberg unterscheidet zwischen </a:t>
            </a:r>
            <a:r>
              <a:rPr lang="de-DE" b="1" i="0" dirty="0">
                <a:solidFill>
                  <a:schemeClr val="tx2"/>
                </a:solidFill>
                <a:effectLst/>
                <a:latin typeface="-apple-system"/>
              </a:rPr>
              <a:t>Hygienefaktoren</a:t>
            </a:r>
            <a:r>
              <a:rPr lang="de-DE" b="0" i="0" dirty="0">
                <a:solidFill>
                  <a:schemeClr val="tx2"/>
                </a:solidFill>
                <a:effectLst/>
                <a:latin typeface="-apple-system"/>
              </a:rPr>
              <a:t> (z.B. Gehalt, Zusatzleistungen, Arbeitsbedingungen/Arbeitsumfeld) und </a:t>
            </a:r>
            <a:r>
              <a:rPr lang="de-DE" b="1" i="0" dirty="0">
                <a:solidFill>
                  <a:schemeClr val="tx2"/>
                </a:solidFill>
                <a:effectLst/>
                <a:latin typeface="-apple-system"/>
              </a:rPr>
              <a:t>Motivatoren</a:t>
            </a:r>
            <a:r>
              <a:rPr lang="de-DE" b="0" i="0" dirty="0">
                <a:solidFill>
                  <a:schemeClr val="tx2"/>
                </a:solidFill>
                <a:effectLst/>
                <a:latin typeface="-apple-system"/>
              </a:rPr>
              <a:t> (z.B. Anerkennung, Verantwortung). </a:t>
            </a:r>
          </a:p>
          <a:p>
            <a:pPr marL="0" indent="0" algn="l"/>
            <a:r>
              <a:rPr lang="de-DE" b="0" i="0" dirty="0">
                <a:solidFill>
                  <a:schemeClr val="tx2"/>
                </a:solidFill>
                <a:effectLst/>
                <a:latin typeface="-apple-system"/>
              </a:rPr>
              <a:t>Hygienefaktoren verhindern Unzufriedenheit. </a:t>
            </a:r>
          </a:p>
          <a:p>
            <a:pPr marL="0" indent="0" algn="l"/>
            <a:r>
              <a:rPr lang="de-DE" b="1" i="0" dirty="0">
                <a:solidFill>
                  <a:schemeClr val="tx2"/>
                </a:solidFill>
                <a:effectLst/>
                <a:latin typeface="-apple-system"/>
              </a:rPr>
              <a:t>Motivatoren tragen zur Zufriedenheit und Eigenmotivation bei.</a:t>
            </a:r>
          </a:p>
          <a:p>
            <a:pPr marL="0" indent="0"/>
            <a:r>
              <a:rPr lang="de-DE" b="1" i="0" dirty="0">
                <a:solidFill>
                  <a:schemeClr val="tx2"/>
                </a:solidFill>
                <a:effectLst/>
                <a:latin typeface="-apple-system"/>
              </a:rPr>
              <a:t>Motivatoren </a:t>
            </a:r>
            <a:r>
              <a:rPr lang="de-DE" b="0" i="0" dirty="0">
                <a:solidFill>
                  <a:schemeClr val="tx2"/>
                </a:solidFill>
                <a:effectLst/>
                <a:latin typeface="-apple-system"/>
              </a:rPr>
              <a:t>sind:  Übertragen </a:t>
            </a:r>
            <a:r>
              <a:rPr lang="de-DE" dirty="0">
                <a:solidFill>
                  <a:schemeClr val="tx2"/>
                </a:solidFill>
                <a:latin typeface="-apple-system"/>
              </a:rPr>
              <a:t>von Verantwortung,</a:t>
            </a:r>
          </a:p>
          <a:p>
            <a:pPr marL="0" indent="0"/>
            <a:r>
              <a:rPr lang="de-DE" dirty="0">
                <a:solidFill>
                  <a:schemeClr val="tx2"/>
                </a:solidFill>
                <a:latin typeface="-apple-system"/>
              </a:rPr>
              <a:t>ehrliches Interesse und Anerkennung zeigen, </a:t>
            </a:r>
          </a:p>
          <a:p>
            <a:pPr marL="0" indent="0"/>
            <a:r>
              <a:rPr lang="de-DE" dirty="0">
                <a:solidFill>
                  <a:schemeClr val="tx2"/>
                </a:solidFill>
                <a:latin typeface="-apple-system"/>
              </a:rPr>
              <a:t>persönliches Wachstum fördern.</a:t>
            </a:r>
          </a:p>
          <a:p>
            <a:pPr marL="0" indent="0"/>
            <a:r>
              <a:rPr lang="de-DE" b="0" i="0" dirty="0">
                <a:solidFill>
                  <a:schemeClr val="tx2"/>
                </a:solidFill>
                <a:effectLst/>
                <a:latin typeface="-apple-system"/>
              </a:rPr>
              <a:t>Sie können gezielt eingesetzt werden, um das Engagement zu erhöhen.</a:t>
            </a:r>
            <a:endParaRPr lang="de-DE" dirty="0">
              <a:solidFill>
                <a:schemeClr val="tx2"/>
              </a:solidFill>
            </a:endParaRPr>
          </a:p>
        </p:txBody>
      </p:sp>
      <p:sp>
        <p:nvSpPr>
          <p:cNvPr id="4" name="Fußzeilenplatzhalter 3">
            <a:extLst>
              <a:ext uri="{FF2B5EF4-FFF2-40B4-BE49-F238E27FC236}">
                <a16:creationId xmlns:a16="http://schemas.microsoft.com/office/drawing/2014/main" id="{FF8E6A18-09C4-9430-1FEC-AB0629A71D23}"/>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84219D1D-A166-31F4-3074-93458CC7240E}"/>
              </a:ext>
            </a:extLst>
          </p:cNvPr>
          <p:cNvSpPr>
            <a:spLocks noGrp="1"/>
          </p:cNvSpPr>
          <p:nvPr>
            <p:ph type="sldNum" sz="quarter" idx="12"/>
          </p:nvPr>
        </p:nvSpPr>
        <p:spPr/>
        <p:txBody>
          <a:bodyPr/>
          <a:lstStyle/>
          <a:p>
            <a:fld id="{6691A161-0D27-478D-AAEB-D0BFEC36F99A}" type="slidenum">
              <a:rPr lang="de-DE" smtClean="0"/>
              <a:pPr/>
              <a:t>7</a:t>
            </a:fld>
            <a:endParaRPr lang="de-DE"/>
          </a:p>
        </p:txBody>
      </p:sp>
    </p:spTree>
    <p:extLst>
      <p:ext uri="{BB962C8B-B14F-4D97-AF65-F5344CB8AC3E}">
        <p14:creationId xmlns:p14="http://schemas.microsoft.com/office/powerpoint/2010/main" val="165371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7A0D2-D140-046A-76A7-7849A251F5E7}"/>
              </a:ext>
            </a:extLst>
          </p:cNvPr>
          <p:cNvSpPr>
            <a:spLocks noGrp="1"/>
          </p:cNvSpPr>
          <p:nvPr>
            <p:ph type="title"/>
          </p:nvPr>
        </p:nvSpPr>
        <p:spPr/>
        <p:txBody>
          <a:bodyPr/>
          <a:lstStyle/>
          <a:p>
            <a:r>
              <a:rPr lang="de-DE" dirty="0"/>
              <a:t>David McClelland, 1961</a:t>
            </a:r>
            <a:br>
              <a:rPr lang="de-DE" dirty="0"/>
            </a:br>
            <a:r>
              <a:rPr lang="de-DE" dirty="0"/>
              <a:t>Theorie der Bedürfnisse</a:t>
            </a:r>
          </a:p>
        </p:txBody>
      </p:sp>
      <p:sp>
        <p:nvSpPr>
          <p:cNvPr id="4" name="Fußzeilenplatzhalter 3">
            <a:extLst>
              <a:ext uri="{FF2B5EF4-FFF2-40B4-BE49-F238E27FC236}">
                <a16:creationId xmlns:a16="http://schemas.microsoft.com/office/drawing/2014/main" id="{6A82917A-6D51-4058-BC9D-70FA87CA8298}"/>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1DD4181A-A5F6-1AFA-9E01-10C93C77E398}"/>
              </a:ext>
            </a:extLst>
          </p:cNvPr>
          <p:cNvSpPr>
            <a:spLocks noGrp="1"/>
          </p:cNvSpPr>
          <p:nvPr>
            <p:ph type="sldNum" sz="quarter" idx="12"/>
          </p:nvPr>
        </p:nvSpPr>
        <p:spPr/>
        <p:txBody>
          <a:bodyPr/>
          <a:lstStyle/>
          <a:p>
            <a:fld id="{6691A161-0D27-478D-AAEB-D0BFEC36F99A}" type="slidenum">
              <a:rPr lang="de-DE" smtClean="0"/>
              <a:pPr/>
              <a:t>8</a:t>
            </a:fld>
            <a:endParaRPr lang="de-DE"/>
          </a:p>
        </p:txBody>
      </p:sp>
      <p:pic>
        <p:nvPicPr>
          <p:cNvPr id="1028" name="Picture 4" descr="Grundmotive nach McClelland - Motivation und Selbstmotivation">
            <a:extLst>
              <a:ext uri="{FF2B5EF4-FFF2-40B4-BE49-F238E27FC236}">
                <a16:creationId xmlns:a16="http://schemas.microsoft.com/office/drawing/2014/main" id="{31FA211A-4860-9592-B07F-703919DCC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857" y="1063229"/>
            <a:ext cx="6773943" cy="38196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vid McClelland (American Psychologist) ~ Bio Wiki | Photos | Videos">
            <a:extLst>
              <a:ext uri="{FF2B5EF4-FFF2-40B4-BE49-F238E27FC236}">
                <a16:creationId xmlns:a16="http://schemas.microsoft.com/office/drawing/2014/main" id="{EFF70201-5CFE-9C7E-D59D-1D429B904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49" y="1063229"/>
            <a:ext cx="1491960" cy="16270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7A0D2-D140-046A-76A7-7849A251F5E7}"/>
              </a:ext>
            </a:extLst>
          </p:cNvPr>
          <p:cNvSpPr>
            <a:spLocks noGrp="1"/>
          </p:cNvSpPr>
          <p:nvPr>
            <p:ph type="title"/>
          </p:nvPr>
        </p:nvSpPr>
        <p:spPr/>
        <p:txBody>
          <a:bodyPr/>
          <a:lstStyle/>
          <a:p>
            <a:r>
              <a:rPr lang="de-DE" dirty="0"/>
              <a:t>David McClelland, 1961</a:t>
            </a:r>
            <a:br>
              <a:rPr lang="de-DE" dirty="0"/>
            </a:br>
            <a:r>
              <a:rPr lang="de-DE" dirty="0"/>
              <a:t>Theorie der Bedürfnisse</a:t>
            </a:r>
          </a:p>
        </p:txBody>
      </p:sp>
      <p:sp>
        <p:nvSpPr>
          <p:cNvPr id="3" name="Inhaltsplatzhalter 2">
            <a:extLst>
              <a:ext uri="{FF2B5EF4-FFF2-40B4-BE49-F238E27FC236}">
                <a16:creationId xmlns:a16="http://schemas.microsoft.com/office/drawing/2014/main" id="{D280987E-2BAB-FF9A-678C-45983FB8AC28}"/>
              </a:ext>
            </a:extLst>
          </p:cNvPr>
          <p:cNvSpPr>
            <a:spLocks noGrp="1"/>
          </p:cNvSpPr>
          <p:nvPr>
            <p:ph idx="1"/>
          </p:nvPr>
        </p:nvSpPr>
        <p:spPr>
          <a:xfrm>
            <a:off x="457200" y="1200151"/>
            <a:ext cx="8229600" cy="1371599"/>
          </a:xfrm>
        </p:spPr>
        <p:txBody>
          <a:bodyPr>
            <a:noAutofit/>
          </a:bodyPr>
          <a:lstStyle/>
          <a:p>
            <a:pPr marL="0" indent="0" algn="l"/>
            <a:r>
              <a:rPr lang="de-DE" b="0" i="0" dirty="0">
                <a:solidFill>
                  <a:schemeClr val="tx2"/>
                </a:solidFill>
                <a:effectLst/>
              </a:rPr>
              <a:t>McClelland identifizierte </a:t>
            </a:r>
            <a:r>
              <a:rPr lang="de-DE" b="1" i="0" dirty="0">
                <a:solidFill>
                  <a:schemeClr val="tx2"/>
                </a:solidFill>
                <a:effectLst/>
              </a:rPr>
              <a:t>drei Hauptbedürfnisse</a:t>
            </a:r>
            <a:r>
              <a:rPr lang="de-DE" b="0" i="0" dirty="0">
                <a:solidFill>
                  <a:schemeClr val="tx2"/>
                </a:solidFill>
                <a:effectLst/>
              </a:rPr>
              <a:t>, die Menschen motivieren: </a:t>
            </a:r>
          </a:p>
          <a:p>
            <a:pPr marL="0" indent="0" algn="l"/>
            <a:r>
              <a:rPr lang="de-DE" b="0" i="0" dirty="0">
                <a:solidFill>
                  <a:schemeClr val="tx2"/>
                </a:solidFill>
                <a:effectLst/>
              </a:rPr>
              <a:t>das Bedürfnis nach </a:t>
            </a:r>
            <a:r>
              <a:rPr lang="de-DE" b="1" i="0" dirty="0">
                <a:solidFill>
                  <a:schemeClr val="tx2"/>
                </a:solidFill>
                <a:effectLst/>
              </a:rPr>
              <a:t>Leistung </a:t>
            </a:r>
          </a:p>
          <a:p>
            <a:pPr marL="0" indent="0" algn="l"/>
            <a:r>
              <a:rPr lang="de-DE" b="0" i="0" dirty="0">
                <a:solidFill>
                  <a:schemeClr val="tx2"/>
                </a:solidFill>
                <a:effectLst/>
              </a:rPr>
              <a:t>das Bedürfnis nach </a:t>
            </a:r>
            <a:r>
              <a:rPr lang="de-DE" b="1" i="0" dirty="0">
                <a:solidFill>
                  <a:schemeClr val="tx2"/>
                </a:solidFill>
                <a:effectLst/>
              </a:rPr>
              <a:t>Macht</a:t>
            </a:r>
            <a:r>
              <a:rPr lang="de-DE" b="0" i="0" dirty="0">
                <a:solidFill>
                  <a:schemeClr val="tx2"/>
                </a:solidFill>
                <a:effectLst/>
              </a:rPr>
              <a:t> und </a:t>
            </a:r>
          </a:p>
          <a:p>
            <a:pPr marL="0" indent="0" algn="l"/>
            <a:r>
              <a:rPr lang="de-DE" b="0" i="0" dirty="0">
                <a:solidFill>
                  <a:schemeClr val="tx2"/>
                </a:solidFill>
                <a:effectLst/>
              </a:rPr>
              <a:t>das Bedürfnis nach </a:t>
            </a:r>
            <a:r>
              <a:rPr lang="de-DE" b="1" i="0" dirty="0">
                <a:solidFill>
                  <a:schemeClr val="tx2"/>
                </a:solidFill>
                <a:effectLst/>
              </a:rPr>
              <a:t>Zugehörigkeit</a:t>
            </a:r>
            <a:endParaRPr lang="de-DE" b="1" dirty="0">
              <a:solidFill>
                <a:schemeClr val="tx2"/>
              </a:solidFill>
            </a:endParaRPr>
          </a:p>
        </p:txBody>
      </p:sp>
      <p:sp>
        <p:nvSpPr>
          <p:cNvPr id="4" name="Fußzeilenplatzhalter 3">
            <a:extLst>
              <a:ext uri="{FF2B5EF4-FFF2-40B4-BE49-F238E27FC236}">
                <a16:creationId xmlns:a16="http://schemas.microsoft.com/office/drawing/2014/main" id="{6A82917A-6D51-4058-BC9D-70FA87CA8298}"/>
              </a:ext>
            </a:extLst>
          </p:cNvPr>
          <p:cNvSpPr>
            <a:spLocks noGrp="1"/>
          </p:cNvSpPr>
          <p:nvPr>
            <p:ph type="ftr" sz="quarter" idx="11"/>
          </p:nvPr>
        </p:nvSpPr>
        <p:spPr/>
        <p:txBody>
          <a:bodyPr/>
          <a:lstStyle/>
          <a:p>
            <a:r>
              <a:rPr lang="de-DE"/>
              <a:t>Stephanie Baumann, MBA</a:t>
            </a:r>
          </a:p>
        </p:txBody>
      </p:sp>
      <p:sp>
        <p:nvSpPr>
          <p:cNvPr id="5" name="Foliennummernplatzhalter 4">
            <a:extLst>
              <a:ext uri="{FF2B5EF4-FFF2-40B4-BE49-F238E27FC236}">
                <a16:creationId xmlns:a16="http://schemas.microsoft.com/office/drawing/2014/main" id="{1DD4181A-A5F6-1AFA-9E01-10C93C77E398}"/>
              </a:ext>
            </a:extLst>
          </p:cNvPr>
          <p:cNvSpPr>
            <a:spLocks noGrp="1"/>
          </p:cNvSpPr>
          <p:nvPr>
            <p:ph type="sldNum" sz="quarter" idx="12"/>
          </p:nvPr>
        </p:nvSpPr>
        <p:spPr/>
        <p:txBody>
          <a:bodyPr/>
          <a:lstStyle/>
          <a:p>
            <a:fld id="{6691A161-0D27-478D-AAEB-D0BFEC36F99A}" type="slidenum">
              <a:rPr lang="de-DE" smtClean="0"/>
              <a:pPr/>
              <a:t>9</a:t>
            </a:fld>
            <a:endParaRPr lang="de-DE"/>
          </a:p>
        </p:txBody>
      </p:sp>
      <p:sp>
        <p:nvSpPr>
          <p:cNvPr id="7" name="Textfeld 6">
            <a:extLst>
              <a:ext uri="{FF2B5EF4-FFF2-40B4-BE49-F238E27FC236}">
                <a16:creationId xmlns:a16="http://schemas.microsoft.com/office/drawing/2014/main" id="{4A4ADE89-A9C4-3565-145D-AF1C704BE795}"/>
              </a:ext>
            </a:extLst>
          </p:cNvPr>
          <p:cNvSpPr txBox="1"/>
          <p:nvPr/>
        </p:nvSpPr>
        <p:spPr>
          <a:xfrm>
            <a:off x="457200" y="3343184"/>
            <a:ext cx="8229600" cy="1200329"/>
          </a:xfrm>
          <a:prstGeom prst="rect">
            <a:avLst/>
          </a:prstGeom>
          <a:noFill/>
        </p:spPr>
        <p:txBody>
          <a:bodyPr wrap="square">
            <a:spAutoFit/>
          </a:bodyPr>
          <a:lstStyle/>
          <a:p>
            <a:r>
              <a:rPr lang="de-DE" i="0" dirty="0">
                <a:solidFill>
                  <a:schemeClr val="tx2"/>
                </a:solidFill>
                <a:effectLst/>
                <a:latin typeface="Segoe UI" panose="020B0502040204020203" pitchFamily="34" charset="0"/>
                <a:cs typeface="Segoe UI" panose="020B0502040204020203" pitchFamily="34" charset="0"/>
              </a:rPr>
              <a:t>McClelland hebt die </a:t>
            </a:r>
            <a:r>
              <a:rPr lang="de-DE" b="1" i="0" dirty="0">
                <a:solidFill>
                  <a:schemeClr val="tx2"/>
                </a:solidFill>
                <a:effectLst/>
                <a:latin typeface="Segoe UI" panose="020B0502040204020203" pitchFamily="34" charset="0"/>
                <a:cs typeface="Segoe UI" panose="020B0502040204020203" pitchFamily="34" charset="0"/>
              </a:rPr>
              <a:t>Individualität </a:t>
            </a:r>
            <a:r>
              <a:rPr lang="de-DE" i="0" dirty="0">
                <a:solidFill>
                  <a:schemeClr val="tx2"/>
                </a:solidFill>
                <a:effectLst/>
                <a:latin typeface="Segoe UI" panose="020B0502040204020203" pitchFamily="34" charset="0"/>
                <a:cs typeface="Segoe UI" panose="020B0502040204020203" pitchFamily="34" charset="0"/>
              </a:rPr>
              <a:t>als sehr wichtig hervor:</a:t>
            </a:r>
          </a:p>
          <a:p>
            <a:r>
              <a:rPr lang="de-DE" b="0" i="0" dirty="0">
                <a:solidFill>
                  <a:schemeClr val="tx2"/>
                </a:solidFill>
                <a:effectLst/>
                <a:latin typeface="Segoe UI" panose="020B0502040204020203" pitchFamily="34" charset="0"/>
                <a:cs typeface="Segoe UI" panose="020B0502040204020203" pitchFamily="34" charset="0"/>
              </a:rPr>
              <a:t>Indem Unternehmen die individuellen Bedürfnisse nach Leistung, Macht und Zugehörigkeit erkennen und ansprechen, können sie das Engagement und die intrinsische Motivation der Mitarbeiter gezielt fördern</a:t>
            </a:r>
            <a:r>
              <a:rPr lang="de-DE" b="0" i="0" dirty="0">
                <a:solidFill>
                  <a:srgbClr val="111111"/>
                </a:solidFill>
                <a:effectLst/>
                <a:latin typeface="Segoe UI" panose="020B0502040204020203" pitchFamily="34" charset="0"/>
                <a:cs typeface="Segoe UI" panose="020B0502040204020203" pitchFamily="34" charset="0"/>
              </a:rPr>
              <a:t>.</a:t>
            </a:r>
            <a:endParaRPr lang="de-DE"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3450409"/>
      </p:ext>
    </p:extLst>
  </p:cSld>
  <p:clrMapOvr>
    <a:masterClrMapping/>
  </p:clrMapOvr>
</p:sld>
</file>

<file path=ppt/theme/theme1.xml><?xml version="1.0" encoding="utf-8"?>
<a:theme xmlns:a="http://schemas.openxmlformats.org/drawingml/2006/main" name="VdW Bayern">
  <a:themeElements>
    <a:clrScheme name="VdW Farben">
      <a:dk1>
        <a:sysClr val="windowText" lastClr="000000"/>
      </a:dk1>
      <a:lt1>
        <a:sysClr val="window" lastClr="FFFFFF"/>
      </a:lt1>
      <a:dk2>
        <a:srgbClr val="3D5D72"/>
      </a:dk2>
      <a:lt2>
        <a:srgbClr val="6EBD48"/>
      </a:lt2>
      <a:accent1>
        <a:srgbClr val="F69B38"/>
      </a:accent1>
      <a:accent2>
        <a:srgbClr val="DA5835"/>
      </a:accent2>
      <a:accent3>
        <a:srgbClr val="4AC1EB"/>
      </a:accent3>
      <a:accent4>
        <a:srgbClr val="FF1E00"/>
      </a:accent4>
      <a:accent5>
        <a:srgbClr val="2582C5"/>
      </a:accent5>
      <a:accent6>
        <a:srgbClr val="004070"/>
      </a:accent6>
      <a:hlink>
        <a:srgbClr val="000000"/>
      </a:hlink>
      <a:folHlink>
        <a:srgbClr val="3D5D72"/>
      </a:folHlink>
    </a:clrScheme>
    <a:fontScheme name="VdW Bayer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dW Bayern_Treuhand_Folienmaster_2020_fin.potx" id="{AE676383-42AB-4BBC-ADBD-3CD5ADC5ADE8}" vid="{0A7B9530-A572-4B18-B719-D359DCD5A06A}"/>
    </a:ext>
  </a:extLst>
</a:theme>
</file>

<file path=ppt/theme/theme2.xml><?xml version="1.0" encoding="utf-8"?>
<a:theme xmlns:a="http://schemas.openxmlformats.org/drawingml/2006/main" name="1_VdW Bayern">
  <a:themeElements>
    <a:clrScheme name="VdW Farben">
      <a:dk1>
        <a:sysClr val="windowText" lastClr="000000"/>
      </a:dk1>
      <a:lt1>
        <a:sysClr val="window" lastClr="FFFFFF"/>
      </a:lt1>
      <a:dk2>
        <a:srgbClr val="3D5D72"/>
      </a:dk2>
      <a:lt2>
        <a:srgbClr val="6EBD48"/>
      </a:lt2>
      <a:accent1>
        <a:srgbClr val="F69B38"/>
      </a:accent1>
      <a:accent2>
        <a:srgbClr val="DA5835"/>
      </a:accent2>
      <a:accent3>
        <a:srgbClr val="4AC1EB"/>
      </a:accent3>
      <a:accent4>
        <a:srgbClr val="FF1E00"/>
      </a:accent4>
      <a:accent5>
        <a:srgbClr val="2582C5"/>
      </a:accent5>
      <a:accent6>
        <a:srgbClr val="004070"/>
      </a:accent6>
      <a:hlink>
        <a:srgbClr val="000000"/>
      </a:hlink>
      <a:folHlink>
        <a:srgbClr val="3D5D72"/>
      </a:folHlink>
    </a:clrScheme>
    <a:fontScheme name="VdW Bayer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dW Bayern_Treuhand_Folienmaster_2020_fin.potx" id="{AE676383-42AB-4BBC-ADBD-3CD5ADC5ADE8}" vid="{BD648C62-04A1-4EA8-8056-48C69EAB28AD}"/>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dW Bayer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dW Bayer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D86314B7D04F8478B6B76FD59FA4E4B" ma:contentTypeVersion="14" ma:contentTypeDescription="Ein neues Dokument erstellen." ma:contentTypeScope="" ma:versionID="236c59f4cf0837d5265cf39acf8a9e06">
  <xsd:schema xmlns:xsd="http://www.w3.org/2001/XMLSchema" xmlns:xs="http://www.w3.org/2001/XMLSchema" xmlns:p="http://schemas.microsoft.com/office/2006/metadata/properties" xmlns:ns2="663e343a-4362-4613-bdf6-a51d487364b3" xmlns:ns3="c65578d4-e505-48d0-ac31-522149e80d17" targetNamespace="http://schemas.microsoft.com/office/2006/metadata/properties" ma:root="true" ma:fieldsID="50eb7a0e89890547104135a5beb8c029" ns2:_="" ns3:_="">
    <xsd:import namespace="663e343a-4362-4613-bdf6-a51d487364b3"/>
    <xsd:import namespace="c65578d4-e505-48d0-ac31-522149e80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e343a-4362-4613-bdf6-a51d487364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d6d7d8f-d030-4165-b6ac-2ab4e535d88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5578d4-e505-48d0-ac31-522149e80d17"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9406aa8c-92b4-40b1-bfe8-0ba705a8649b}" ma:internalName="TaxCatchAll" ma:showField="CatchAllData" ma:web="c65578d4-e505-48d0-ac31-522149e80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3e343a-4362-4613-bdf6-a51d487364b3">
      <Terms xmlns="http://schemas.microsoft.com/office/infopath/2007/PartnerControls"/>
    </lcf76f155ced4ddcb4097134ff3c332f>
    <TaxCatchAll xmlns="c65578d4-e505-48d0-ac31-522149e80d17" xsi:nil="true"/>
  </documentManagement>
</p:properties>
</file>

<file path=customXml/itemProps1.xml><?xml version="1.0" encoding="utf-8"?>
<ds:datastoreItem xmlns:ds="http://schemas.openxmlformats.org/officeDocument/2006/customXml" ds:itemID="{3D58C688-7DEA-417A-B955-12BF227A4E15}">
  <ds:schemaRefs>
    <ds:schemaRef ds:uri="http://schemas.microsoft.com/sharepoint/v3/contenttype/forms"/>
  </ds:schemaRefs>
</ds:datastoreItem>
</file>

<file path=customXml/itemProps2.xml><?xml version="1.0" encoding="utf-8"?>
<ds:datastoreItem xmlns:ds="http://schemas.openxmlformats.org/officeDocument/2006/customXml" ds:itemID="{44E60916-1355-4883-95D1-5E304A9CB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3e343a-4362-4613-bdf6-a51d487364b3"/>
    <ds:schemaRef ds:uri="c65578d4-e505-48d0-ac31-522149e80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4A94E4-A375-4CC0-B059-2AD34E0431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63e343a-4362-4613-bdf6-a51d487364b3"/>
    <ds:schemaRef ds:uri="http://purl.org/dc/elements/1.1/"/>
    <ds:schemaRef ds:uri="http://schemas.microsoft.com/office/2006/metadata/properties"/>
    <ds:schemaRef ds:uri="c65578d4-e505-48d0-ac31-522149e80d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VdW Bayern_Treuhand_Folienmaster_2020_fin</Template>
  <TotalTime>0</TotalTime>
  <Words>1553</Words>
  <Application>Microsoft Office PowerPoint</Application>
  <PresentationFormat>Bildschirmpräsentation (16:9)</PresentationFormat>
  <Paragraphs>282</Paragraphs>
  <Slides>30</Slides>
  <Notes>5</Notes>
  <HiddenSlides>4</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30</vt:i4>
      </vt:variant>
    </vt:vector>
  </HeadingPairs>
  <TitlesOfParts>
    <vt:vector size="38" baseType="lpstr">
      <vt:lpstr>-apple-system</vt:lpstr>
      <vt:lpstr>Arial</vt:lpstr>
      <vt:lpstr>Arial Bold</vt:lpstr>
      <vt:lpstr>Bradley Hand ITC</vt:lpstr>
      <vt:lpstr>Segoe UI</vt:lpstr>
      <vt:lpstr>Wingdings</vt:lpstr>
      <vt:lpstr>VdW Bayern</vt:lpstr>
      <vt:lpstr>1_VdW Bayern</vt:lpstr>
      <vt:lpstr>PowerPoint-Präsentation</vt:lpstr>
      <vt:lpstr> Agenda </vt:lpstr>
      <vt:lpstr>Wie bring` ich den Esel vom Fleck? </vt:lpstr>
      <vt:lpstr>Extrinsische Motivation</vt:lpstr>
      <vt:lpstr>Abraham Maslow, 1954 Die Bedürfnispyramide</vt:lpstr>
      <vt:lpstr>Frederick Herzberg, 1959 Zwei-Faktoren-Theorie</vt:lpstr>
      <vt:lpstr>Frederick Herzberg, 1959 Zwei-Faktoren-Theorie</vt:lpstr>
      <vt:lpstr>David McClelland, 1961 Theorie der Bedürfnisse</vt:lpstr>
      <vt:lpstr>David McClelland, 1961 Theorie der Bedürfnisse</vt:lpstr>
      <vt:lpstr>Edward L. Deci &amp; Richard M. Ryan, 1985 Selbstbestimmungstheorie</vt:lpstr>
      <vt:lpstr>Edward L. Deci &amp; Richard M. Ryan, 1985 Selbstbestimmungstheorie</vt:lpstr>
      <vt:lpstr>PowerPoint-Präsentation</vt:lpstr>
      <vt:lpstr>Motivation übers Gießkannenprinzip? </vt:lpstr>
      <vt:lpstr>PowerPoint-Präsentation</vt:lpstr>
      <vt:lpstr> </vt:lpstr>
      <vt:lpstr>PowerPoint-Präsentation</vt:lpstr>
      <vt:lpstr>PowerPoint-Präsentation</vt:lpstr>
      <vt:lpstr>Interview mit Dr. Reinhard K. Sprenger</vt:lpstr>
      <vt:lpstr>Interview mit Dr. Reinhard K. Sprenger</vt:lpstr>
      <vt:lpstr>Intrinsische Motivatoren: Erkenntnisse der Motivationsforschung Bsp: Management</vt:lpstr>
      <vt:lpstr>Wann sind wir motiviert?</vt:lpstr>
      <vt:lpstr>Motivation und Emotion</vt:lpstr>
      <vt:lpstr>Motivation und Beziehung</vt:lpstr>
      <vt:lpstr>Erkenntnisse</vt:lpstr>
      <vt:lpstr>Aktuelle Zahlen: Oktober 2024</vt:lpstr>
      <vt:lpstr>Die Bedürfnispyramide A. Maslow</vt:lpstr>
      <vt:lpstr>Amy Edmondson, 2018 Psychologische Sicherheit </vt:lpstr>
      <vt:lpstr>Amy Edmondson, 2018 Psychologische Sicherheit </vt:lpstr>
      <vt:lpstr>Psychologische Sicherheit als Rahmen,                                                          um Motivation zu aktivieren und zu erhalten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Entwurf  Team Workshop  Verband Wohnen Starnberg</dc:title>
  <dc:creator>Willeke, Meike</dc:creator>
  <cp:lastModifiedBy>Gerhard Hofer</cp:lastModifiedBy>
  <cp:revision>7</cp:revision>
  <cp:lastPrinted>2023-06-24T15:03:06Z</cp:lastPrinted>
  <dcterms:created xsi:type="dcterms:W3CDTF">2023-04-03T11:48:11Z</dcterms:created>
  <dcterms:modified xsi:type="dcterms:W3CDTF">2024-11-04T07:15:44Z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0x0101003D86314B7D04F8478B6B76FD59FA4E4B</vt:lpwstr>
  </property>
  <property fmtid="{D5CDD505-2E9C-101B-9397-08002B2CF9AE}" pid="3" name="MediaServiceImageTags">
    <vt:lpwstr/>
  </property>
</Properties>
</file>